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745" r:id="rId1"/>
    <p:sldMasterId id="2147483757" r:id="rId2"/>
    <p:sldMasterId id="2147483769" r:id="rId3"/>
  </p:sldMasterIdLst>
  <p:notesMasterIdLst>
    <p:notesMasterId r:id="rId20"/>
  </p:notesMasterIdLst>
  <p:handoutMasterIdLst>
    <p:handoutMasterId r:id="rId21"/>
  </p:handoutMasterIdLst>
  <p:sldIdLst>
    <p:sldId id="257" r:id="rId4"/>
    <p:sldId id="334" r:id="rId5"/>
    <p:sldId id="298" r:id="rId6"/>
    <p:sldId id="288" r:id="rId7"/>
    <p:sldId id="272" r:id="rId8"/>
    <p:sldId id="335" r:id="rId9"/>
    <p:sldId id="336" r:id="rId10"/>
    <p:sldId id="337" r:id="rId11"/>
    <p:sldId id="346" r:id="rId12"/>
    <p:sldId id="347" r:id="rId13"/>
    <p:sldId id="345" r:id="rId14"/>
    <p:sldId id="351" r:id="rId15"/>
    <p:sldId id="352" r:id="rId16"/>
    <p:sldId id="353" r:id="rId17"/>
    <p:sldId id="354" r:id="rId18"/>
    <p:sldId id="355" r:id="rId19"/>
  </p:sldIdLst>
  <p:sldSz cx="9144000" cy="6858000" type="screen4x3"/>
  <p:notesSz cx="7010400" cy="9296400"/>
  <p:embeddedFontLst>
    <p:embeddedFont>
      <p:font typeface="Arial Rounded MT Bold" panose="020F0704030504030204" pitchFamily="34"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56">
          <p15:clr>
            <a:srgbClr val="A4A3A4"/>
          </p15:clr>
        </p15:guide>
        <p15:guide id="2" pos="1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FF99"/>
    <a:srgbClr val="FF7C80"/>
    <a:srgbClr val="FF5050"/>
    <a:srgbClr val="CC0000"/>
    <a:srgbClr val="800000"/>
    <a:srgbClr val="FF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p:normalViewPr>
  <p:slideViewPr>
    <p:cSldViewPr snapToGrid="0">
      <p:cViewPr varScale="1">
        <p:scale>
          <a:sx n="108" d="100"/>
          <a:sy n="108" d="100"/>
        </p:scale>
        <p:origin x="498" y="96"/>
      </p:cViewPr>
      <p:guideLst>
        <p:guide orient="horz" pos="1356"/>
        <p:guide pos="102"/>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slide" Target="slides/slide11.xml"/><Relationship Id="rId2" Type="http://schemas.openxmlformats.org/officeDocument/2006/relationships/slide" Target="slides/slide6.xml"/><Relationship Id="rId1" Type="http://schemas.openxmlformats.org/officeDocument/2006/relationships/slide" Target="slides/slide5.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52763" cy="458788"/>
          </a:xfrm>
          <a:prstGeom prst="rect">
            <a:avLst/>
          </a:prstGeom>
          <a:noFill/>
          <a:ln w="9525">
            <a:noFill/>
            <a:miter lim="800000"/>
            <a:headEnd/>
            <a:tailEnd/>
          </a:ln>
          <a:effectLst/>
        </p:spPr>
        <p:txBody>
          <a:bodyPr vert="horz" wrap="square" lIns="91631" tIns="45815" rIns="91631" bIns="45815"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5299" name="Rectangle 3"/>
          <p:cNvSpPr>
            <a:spLocks noGrp="1" noChangeArrowheads="1"/>
          </p:cNvSpPr>
          <p:nvPr>
            <p:ph type="dt" sz="quarter" idx="1"/>
          </p:nvPr>
        </p:nvSpPr>
        <p:spPr bwMode="auto">
          <a:xfrm>
            <a:off x="3973513" y="0"/>
            <a:ext cx="3052762" cy="458788"/>
          </a:xfrm>
          <a:prstGeom prst="rect">
            <a:avLst/>
          </a:prstGeom>
          <a:noFill/>
          <a:ln w="9525">
            <a:noFill/>
            <a:miter lim="800000"/>
            <a:headEnd/>
            <a:tailEnd/>
          </a:ln>
          <a:effectLst/>
        </p:spPr>
        <p:txBody>
          <a:bodyPr vert="horz" wrap="square" lIns="91631" tIns="45815" rIns="91631" bIns="45815"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ChangeArrowheads="1"/>
          </p:cNvSpPr>
          <p:nvPr>
            <p:ph type="ftr" sz="quarter" idx="2"/>
          </p:nvPr>
        </p:nvSpPr>
        <p:spPr bwMode="auto">
          <a:xfrm>
            <a:off x="0" y="8855075"/>
            <a:ext cx="3052763" cy="458788"/>
          </a:xfrm>
          <a:prstGeom prst="rect">
            <a:avLst/>
          </a:prstGeom>
          <a:noFill/>
          <a:ln w="9525">
            <a:noFill/>
            <a:miter lim="800000"/>
            <a:headEnd/>
            <a:tailEnd/>
          </a:ln>
          <a:effectLst/>
        </p:spPr>
        <p:txBody>
          <a:bodyPr vert="horz" wrap="square" lIns="91631" tIns="45815" rIns="91631" bIns="45815"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5301" name="Rectangle 5"/>
          <p:cNvSpPr>
            <a:spLocks noGrp="1" noChangeArrowheads="1"/>
          </p:cNvSpPr>
          <p:nvPr>
            <p:ph type="sldNum" sz="quarter" idx="3"/>
          </p:nvPr>
        </p:nvSpPr>
        <p:spPr bwMode="auto">
          <a:xfrm>
            <a:off x="3973513" y="8855075"/>
            <a:ext cx="3052762" cy="458788"/>
          </a:xfrm>
          <a:prstGeom prst="rect">
            <a:avLst/>
          </a:prstGeom>
          <a:noFill/>
          <a:ln w="9525">
            <a:noFill/>
            <a:miter lim="800000"/>
            <a:headEnd/>
            <a:tailEnd/>
          </a:ln>
          <a:effectLst/>
        </p:spPr>
        <p:txBody>
          <a:bodyPr vert="horz" wrap="square" lIns="91631" tIns="45815" rIns="91631" bIns="45815" numCol="1" anchor="b" anchorCtr="0" compatLnSpc="1">
            <a:prstTxWarp prst="textNoShape">
              <a:avLst/>
            </a:prstTxWarp>
          </a:bodyPr>
          <a:lstStyle>
            <a:lvl1pPr algn="r">
              <a:defRPr sz="1200">
                <a:latin typeface="Times New Roman" pitchFamily="18" charset="0"/>
              </a:defRPr>
            </a:lvl1pPr>
          </a:lstStyle>
          <a:p>
            <a:pPr>
              <a:defRPr/>
            </a:pPr>
            <a:fld id="{64D7EFA6-B898-4F03-9523-2EC7F43D06B4}" type="slidenum">
              <a:rPr lang="en-US"/>
              <a:pPr>
                <a:defRPr/>
              </a:pPr>
              <a:t>‹#›</a:t>
            </a:fld>
            <a:endParaRPr lang="en-US"/>
          </a:p>
        </p:txBody>
      </p:sp>
    </p:spTree>
    <p:extLst>
      <p:ext uri="{BB962C8B-B14F-4D97-AF65-F5344CB8AC3E}">
        <p14:creationId xmlns:p14="http://schemas.microsoft.com/office/powerpoint/2010/main" val="3993735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5300" cy="465138"/>
          </a:xfrm>
          <a:prstGeom prst="rect">
            <a:avLst/>
          </a:prstGeom>
          <a:noFill/>
          <a:ln w="9525">
            <a:noFill/>
            <a:miter lim="800000"/>
            <a:headEnd/>
            <a:tailEnd/>
          </a:ln>
          <a:effectLst/>
        </p:spPr>
        <p:txBody>
          <a:bodyPr vert="horz" wrap="square" lIns="93180" tIns="46591" rIns="93180" bIns="46591" numCol="1" anchor="t" anchorCtr="0" compatLnSpc="1">
            <a:prstTxWarp prst="textNoShape">
              <a:avLst/>
            </a:prstTxWarp>
          </a:bodyPr>
          <a:lstStyle>
            <a:lvl1pPr defTabSz="932415" eaLnBrk="0" hangingPunct="0">
              <a:defRPr sz="1200">
                <a:latin typeface="Arial" charset="0"/>
              </a:defRPr>
            </a:lvl1pPr>
          </a:lstStyle>
          <a:p>
            <a:pPr>
              <a:defRPr/>
            </a:pPr>
            <a:endParaRPr lang="en-US"/>
          </a:p>
        </p:txBody>
      </p:sp>
      <p:sp>
        <p:nvSpPr>
          <p:cNvPr id="43011" name="Rectangle 3"/>
          <p:cNvSpPr>
            <a:spLocks noGrp="1" noChangeArrowheads="1"/>
          </p:cNvSpPr>
          <p:nvPr>
            <p:ph type="dt" idx="1"/>
          </p:nvPr>
        </p:nvSpPr>
        <p:spPr bwMode="auto">
          <a:xfrm>
            <a:off x="3975100" y="0"/>
            <a:ext cx="3035300" cy="465138"/>
          </a:xfrm>
          <a:prstGeom prst="rect">
            <a:avLst/>
          </a:prstGeom>
          <a:noFill/>
          <a:ln w="9525">
            <a:noFill/>
            <a:miter lim="800000"/>
            <a:headEnd/>
            <a:tailEnd/>
          </a:ln>
          <a:effectLst/>
        </p:spPr>
        <p:txBody>
          <a:bodyPr vert="horz" wrap="square" lIns="93180" tIns="46591" rIns="93180" bIns="46591" numCol="1" anchor="t" anchorCtr="0" compatLnSpc="1">
            <a:prstTxWarp prst="textNoShape">
              <a:avLst/>
            </a:prstTxWarp>
          </a:bodyPr>
          <a:lstStyle>
            <a:lvl1pPr algn="r" defTabSz="932415" eaLnBrk="0" hangingPunct="0">
              <a:defRPr sz="1200">
                <a:latin typeface="Arial"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933450" y="4416425"/>
            <a:ext cx="5143500" cy="4183063"/>
          </a:xfrm>
          <a:prstGeom prst="rect">
            <a:avLst/>
          </a:prstGeom>
          <a:noFill/>
          <a:ln w="9525">
            <a:noFill/>
            <a:miter lim="800000"/>
            <a:headEnd/>
            <a:tailEnd/>
          </a:ln>
          <a:effectLst/>
        </p:spPr>
        <p:txBody>
          <a:bodyPr vert="horz" wrap="square" lIns="93180" tIns="46591" rIns="93180" bIns="465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831263"/>
            <a:ext cx="3035300" cy="465137"/>
          </a:xfrm>
          <a:prstGeom prst="rect">
            <a:avLst/>
          </a:prstGeom>
          <a:noFill/>
          <a:ln w="9525">
            <a:noFill/>
            <a:miter lim="800000"/>
            <a:headEnd/>
            <a:tailEnd/>
          </a:ln>
          <a:effectLst/>
        </p:spPr>
        <p:txBody>
          <a:bodyPr vert="horz" wrap="square" lIns="93180" tIns="46591" rIns="93180" bIns="46591" numCol="1" anchor="b" anchorCtr="0" compatLnSpc="1">
            <a:prstTxWarp prst="textNoShape">
              <a:avLst/>
            </a:prstTxWarp>
          </a:bodyPr>
          <a:lstStyle>
            <a:lvl1pPr defTabSz="932415" eaLnBrk="0" hangingPunct="0">
              <a:defRPr sz="1200">
                <a:latin typeface="Arial" charset="0"/>
              </a:defRPr>
            </a:lvl1pPr>
          </a:lstStyle>
          <a:p>
            <a:pPr>
              <a:defRPr/>
            </a:pPr>
            <a:endParaRPr lang="en-US"/>
          </a:p>
        </p:txBody>
      </p:sp>
      <p:sp>
        <p:nvSpPr>
          <p:cNvPr id="43015" name="Rectangle 7"/>
          <p:cNvSpPr>
            <a:spLocks noGrp="1" noChangeArrowheads="1"/>
          </p:cNvSpPr>
          <p:nvPr>
            <p:ph type="sldNum" sz="quarter" idx="5"/>
          </p:nvPr>
        </p:nvSpPr>
        <p:spPr bwMode="auto">
          <a:xfrm>
            <a:off x="3975100" y="8831263"/>
            <a:ext cx="3035300" cy="465137"/>
          </a:xfrm>
          <a:prstGeom prst="rect">
            <a:avLst/>
          </a:prstGeom>
          <a:noFill/>
          <a:ln w="9525">
            <a:noFill/>
            <a:miter lim="800000"/>
            <a:headEnd/>
            <a:tailEnd/>
          </a:ln>
          <a:effectLst/>
        </p:spPr>
        <p:txBody>
          <a:bodyPr vert="horz" wrap="square" lIns="93180" tIns="46591" rIns="93180" bIns="46591" numCol="1" anchor="b" anchorCtr="0" compatLnSpc="1">
            <a:prstTxWarp prst="textNoShape">
              <a:avLst/>
            </a:prstTxWarp>
          </a:bodyPr>
          <a:lstStyle>
            <a:lvl1pPr algn="r" defTabSz="932415" eaLnBrk="0" hangingPunct="0">
              <a:defRPr sz="1200">
                <a:latin typeface="Arial" charset="0"/>
              </a:defRPr>
            </a:lvl1pPr>
          </a:lstStyle>
          <a:p>
            <a:pPr>
              <a:defRPr/>
            </a:pPr>
            <a:fld id="{67091853-1B6A-4646-9DD2-FF66B639175B}" type="slidenum">
              <a:rPr lang="en-US"/>
              <a:pPr>
                <a:defRPr/>
              </a:pPr>
              <a:t>‹#›</a:t>
            </a:fld>
            <a:endParaRPr lang="en-US"/>
          </a:p>
        </p:txBody>
      </p:sp>
    </p:spTree>
    <p:extLst>
      <p:ext uri="{BB962C8B-B14F-4D97-AF65-F5344CB8AC3E}">
        <p14:creationId xmlns:p14="http://schemas.microsoft.com/office/powerpoint/2010/main" val="35523812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10643-8DF3-481E-8E46-67A0B07B5553}"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6BE6C-E07F-4D71-AFC7-022BD09B1B3F}" type="slidenum">
              <a:rPr lang="en-US"/>
              <a:pPr>
                <a:defRPr/>
              </a:pPr>
              <a:t>‹#›</a:t>
            </a:fld>
            <a:endParaRPr lang="en-US"/>
          </a:p>
        </p:txBody>
      </p:sp>
    </p:spTree>
    <p:extLst>
      <p:ext uri="{BB962C8B-B14F-4D97-AF65-F5344CB8AC3E}">
        <p14:creationId xmlns:p14="http://schemas.microsoft.com/office/powerpoint/2010/main" val="322350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FDE5DB-5140-444C-BC43-8184D42175FB}"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EF77A8-9FE2-4ABE-A6E7-DB87980454FE}" type="slidenum">
              <a:rPr lang="en-US"/>
              <a:pPr>
                <a:defRPr/>
              </a:pPr>
              <a:t>‹#›</a:t>
            </a:fld>
            <a:endParaRPr lang="en-US"/>
          </a:p>
        </p:txBody>
      </p:sp>
    </p:spTree>
    <p:extLst>
      <p:ext uri="{BB962C8B-B14F-4D97-AF65-F5344CB8AC3E}">
        <p14:creationId xmlns:p14="http://schemas.microsoft.com/office/powerpoint/2010/main" val="862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59FDD7-1D0E-4D6B-9760-BB4DE2C4FB23}"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29822D-0570-4374-988E-82D7F1379CD2}" type="slidenum">
              <a:rPr lang="en-US"/>
              <a:pPr>
                <a:defRPr/>
              </a:pPr>
              <a:t>‹#›</a:t>
            </a:fld>
            <a:endParaRPr lang="en-US"/>
          </a:p>
        </p:txBody>
      </p:sp>
    </p:spTree>
    <p:extLst>
      <p:ext uri="{BB962C8B-B14F-4D97-AF65-F5344CB8AC3E}">
        <p14:creationId xmlns:p14="http://schemas.microsoft.com/office/powerpoint/2010/main" val="121252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0E80F8-7B24-43B6-8B53-3A263B2DA183}"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AA77F4-5CFF-4B5D-BE30-673E9AFB9356}" type="slidenum">
              <a:rPr lang="en-US"/>
              <a:pPr>
                <a:defRPr/>
              </a:pPr>
              <a:t>‹#›</a:t>
            </a:fld>
            <a:endParaRPr lang="en-US"/>
          </a:p>
        </p:txBody>
      </p:sp>
    </p:spTree>
    <p:extLst>
      <p:ext uri="{BB962C8B-B14F-4D97-AF65-F5344CB8AC3E}">
        <p14:creationId xmlns:p14="http://schemas.microsoft.com/office/powerpoint/2010/main" val="3521039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25774A-C3A6-4CEA-8F00-C337E5058FF8}"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82A3C3-F1F5-4F3E-AF78-67162A3B8ED3}" type="slidenum">
              <a:rPr lang="en-US"/>
              <a:pPr>
                <a:defRPr/>
              </a:pPr>
              <a:t>‹#›</a:t>
            </a:fld>
            <a:endParaRPr lang="en-US"/>
          </a:p>
        </p:txBody>
      </p:sp>
    </p:spTree>
    <p:extLst>
      <p:ext uri="{BB962C8B-B14F-4D97-AF65-F5344CB8AC3E}">
        <p14:creationId xmlns:p14="http://schemas.microsoft.com/office/powerpoint/2010/main" val="4138286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EE8C50-15A8-44B7-9DEF-5DABEA1366D0}"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40CC33-E2FA-48B8-A88A-8529793501F5}" type="slidenum">
              <a:rPr lang="en-US"/>
              <a:pPr>
                <a:defRPr/>
              </a:pPr>
              <a:t>‹#›</a:t>
            </a:fld>
            <a:endParaRPr lang="en-US"/>
          </a:p>
        </p:txBody>
      </p:sp>
    </p:spTree>
    <p:extLst>
      <p:ext uri="{BB962C8B-B14F-4D97-AF65-F5344CB8AC3E}">
        <p14:creationId xmlns:p14="http://schemas.microsoft.com/office/powerpoint/2010/main" val="1868522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1A875B-3D48-4787-B854-D2722CA9B5F0}"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83C9B8-0B5E-490B-B877-E995BA9D822E}" type="slidenum">
              <a:rPr lang="en-US"/>
              <a:pPr>
                <a:defRPr/>
              </a:pPr>
              <a:t>‹#›</a:t>
            </a:fld>
            <a:endParaRPr lang="en-US"/>
          </a:p>
        </p:txBody>
      </p:sp>
    </p:spTree>
    <p:extLst>
      <p:ext uri="{BB962C8B-B14F-4D97-AF65-F5344CB8AC3E}">
        <p14:creationId xmlns:p14="http://schemas.microsoft.com/office/powerpoint/2010/main" val="1471610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58B237-BACA-4DBF-A6B4-7354DB8EDCCA}" type="datetimeFigureOut">
              <a:rPr lang="en-US"/>
              <a:pPr>
                <a:defRPr/>
              </a:pPr>
              <a:t>10/4/2017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1A9FC7-A93A-440C-A1FE-45F87A5F304C}" type="slidenum">
              <a:rPr lang="en-US"/>
              <a:pPr>
                <a:defRPr/>
              </a:pPr>
              <a:t>‹#›</a:t>
            </a:fld>
            <a:endParaRPr lang="en-US"/>
          </a:p>
        </p:txBody>
      </p:sp>
    </p:spTree>
    <p:extLst>
      <p:ext uri="{BB962C8B-B14F-4D97-AF65-F5344CB8AC3E}">
        <p14:creationId xmlns:p14="http://schemas.microsoft.com/office/powerpoint/2010/main" val="1586380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4FD0C2-2B8D-4C86-B932-7F1D6AAAD1F7}" type="datetimeFigureOut">
              <a:rPr lang="en-US"/>
              <a:pPr>
                <a:defRPr/>
              </a:pPr>
              <a:t>10/4/2017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1880FC2-D65C-4021-9778-FA170F1059F4}" type="slidenum">
              <a:rPr lang="en-US"/>
              <a:pPr>
                <a:defRPr/>
              </a:pPr>
              <a:t>‹#›</a:t>
            </a:fld>
            <a:endParaRPr lang="en-US"/>
          </a:p>
        </p:txBody>
      </p:sp>
    </p:spTree>
    <p:extLst>
      <p:ext uri="{BB962C8B-B14F-4D97-AF65-F5344CB8AC3E}">
        <p14:creationId xmlns:p14="http://schemas.microsoft.com/office/powerpoint/2010/main" val="4047966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F0F51D-33EE-482B-99F9-D2F2A87FA891}" type="datetimeFigureOut">
              <a:rPr lang="en-US"/>
              <a:pPr>
                <a:defRPr/>
              </a:pPr>
              <a:t>10/4/2017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636E984-AA42-4B5C-8C61-236C6B395DFE}" type="slidenum">
              <a:rPr lang="en-US"/>
              <a:pPr>
                <a:defRPr/>
              </a:pPr>
              <a:t>‹#›</a:t>
            </a:fld>
            <a:endParaRPr lang="en-US"/>
          </a:p>
        </p:txBody>
      </p:sp>
    </p:spTree>
    <p:extLst>
      <p:ext uri="{BB962C8B-B14F-4D97-AF65-F5344CB8AC3E}">
        <p14:creationId xmlns:p14="http://schemas.microsoft.com/office/powerpoint/2010/main" val="436876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F182A1-49B4-4AFA-A0C9-8F24B1BEF788}"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12CAC6-5F0F-42DE-AC89-32E994938FA1}" type="slidenum">
              <a:rPr lang="en-US"/>
              <a:pPr>
                <a:defRPr/>
              </a:pPr>
              <a:t>‹#›</a:t>
            </a:fld>
            <a:endParaRPr lang="en-US"/>
          </a:p>
        </p:txBody>
      </p:sp>
    </p:spTree>
    <p:extLst>
      <p:ext uri="{BB962C8B-B14F-4D97-AF65-F5344CB8AC3E}">
        <p14:creationId xmlns:p14="http://schemas.microsoft.com/office/powerpoint/2010/main" val="392546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A6FB25-53A2-49BF-AB02-E818AFDD262E}"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3CE823-AEDA-4775-A2D8-AD88158253E7}" type="slidenum">
              <a:rPr lang="en-US"/>
              <a:pPr>
                <a:defRPr/>
              </a:pPr>
              <a:t>‹#›</a:t>
            </a:fld>
            <a:endParaRPr lang="en-US"/>
          </a:p>
        </p:txBody>
      </p:sp>
    </p:spTree>
    <p:extLst>
      <p:ext uri="{BB962C8B-B14F-4D97-AF65-F5344CB8AC3E}">
        <p14:creationId xmlns:p14="http://schemas.microsoft.com/office/powerpoint/2010/main" val="2032505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F9E895-66F6-4295-A244-746FE1B9A9EF}"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8EBEC5-DECF-4FFD-A702-D02DFD6C84B8}" type="slidenum">
              <a:rPr lang="en-US"/>
              <a:pPr>
                <a:defRPr/>
              </a:pPr>
              <a:t>‹#›</a:t>
            </a:fld>
            <a:endParaRPr lang="en-US"/>
          </a:p>
        </p:txBody>
      </p:sp>
    </p:spTree>
    <p:extLst>
      <p:ext uri="{BB962C8B-B14F-4D97-AF65-F5344CB8AC3E}">
        <p14:creationId xmlns:p14="http://schemas.microsoft.com/office/powerpoint/2010/main" val="875387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0B2F8B-DF40-4D8D-829C-283619665C4E}"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0059F4-59BD-4DC0-8B52-047E03267E96}" type="slidenum">
              <a:rPr lang="en-US"/>
              <a:pPr>
                <a:defRPr/>
              </a:pPr>
              <a:t>‹#›</a:t>
            </a:fld>
            <a:endParaRPr lang="en-US"/>
          </a:p>
        </p:txBody>
      </p:sp>
    </p:spTree>
    <p:extLst>
      <p:ext uri="{BB962C8B-B14F-4D97-AF65-F5344CB8AC3E}">
        <p14:creationId xmlns:p14="http://schemas.microsoft.com/office/powerpoint/2010/main" val="1445166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754939-4BC5-4C08-9751-13A1C5F85D67}"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A0EBF9-409C-46C4-BC1C-837BEDEF8D34}" type="slidenum">
              <a:rPr lang="en-US"/>
              <a:pPr>
                <a:defRPr/>
              </a:pPr>
              <a:t>‹#›</a:t>
            </a:fld>
            <a:endParaRPr lang="en-US"/>
          </a:p>
        </p:txBody>
      </p:sp>
    </p:spTree>
    <p:extLst>
      <p:ext uri="{BB962C8B-B14F-4D97-AF65-F5344CB8AC3E}">
        <p14:creationId xmlns:p14="http://schemas.microsoft.com/office/powerpoint/2010/main" val="714706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751CE2F-8754-4536-84AD-6BC20E6E9869}"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E0352A1C-4BAE-4DA1-9D6D-D9414B9D8D02}" type="slidenum">
              <a:rPr lang="en-US"/>
              <a:pPr>
                <a:defRPr/>
              </a:pPr>
              <a:t>‹#›</a:t>
            </a:fld>
            <a:endParaRPr lang="en-US"/>
          </a:p>
        </p:txBody>
      </p:sp>
    </p:spTree>
    <p:extLst>
      <p:ext uri="{BB962C8B-B14F-4D97-AF65-F5344CB8AC3E}">
        <p14:creationId xmlns:p14="http://schemas.microsoft.com/office/powerpoint/2010/main" val="1126780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4E6CED-B47D-498E-B8A7-CFDF4E3D68C3}"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2C7CC85D-5F57-4E32-A7CD-F6F3B9A8203E}" type="slidenum">
              <a:rPr lang="en-US"/>
              <a:pPr>
                <a:defRPr/>
              </a:pPr>
              <a:t>‹#›</a:t>
            </a:fld>
            <a:endParaRPr lang="en-US"/>
          </a:p>
        </p:txBody>
      </p:sp>
    </p:spTree>
    <p:extLst>
      <p:ext uri="{BB962C8B-B14F-4D97-AF65-F5344CB8AC3E}">
        <p14:creationId xmlns:p14="http://schemas.microsoft.com/office/powerpoint/2010/main" val="162350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F95748D-17F9-4473-95D4-5B73AC285B02}"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06A9BB06-2710-440E-8286-D0ACE2F741A6}" type="slidenum">
              <a:rPr lang="en-US"/>
              <a:pPr>
                <a:defRPr/>
              </a:pPr>
              <a:t>‹#›</a:t>
            </a:fld>
            <a:endParaRPr lang="en-US"/>
          </a:p>
        </p:txBody>
      </p:sp>
    </p:spTree>
    <p:extLst>
      <p:ext uri="{BB962C8B-B14F-4D97-AF65-F5344CB8AC3E}">
        <p14:creationId xmlns:p14="http://schemas.microsoft.com/office/powerpoint/2010/main" val="3859358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74B9CD-5E2B-46BC-B9F7-B2304402746C}"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BE70197-FF0F-4CB4-AC41-7FF5FBB98988}" type="slidenum">
              <a:rPr lang="en-US"/>
              <a:pPr>
                <a:defRPr/>
              </a:pPr>
              <a:t>‹#›</a:t>
            </a:fld>
            <a:endParaRPr lang="en-US"/>
          </a:p>
        </p:txBody>
      </p:sp>
    </p:spTree>
    <p:extLst>
      <p:ext uri="{BB962C8B-B14F-4D97-AF65-F5344CB8AC3E}">
        <p14:creationId xmlns:p14="http://schemas.microsoft.com/office/powerpoint/2010/main" val="2209729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0484852-7A98-49D2-96AC-A489B9D49EBB}" type="datetimeFigureOut">
              <a:rPr lang="en-US"/>
              <a:pPr>
                <a:defRPr/>
              </a:pPr>
              <a:t>10/4/2017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23971C-6CDC-4523-BA57-F00C478ACFFE}" type="slidenum">
              <a:rPr lang="en-US"/>
              <a:pPr>
                <a:defRPr/>
              </a:pPr>
              <a:t>‹#›</a:t>
            </a:fld>
            <a:endParaRPr lang="en-US"/>
          </a:p>
        </p:txBody>
      </p:sp>
    </p:spTree>
    <p:extLst>
      <p:ext uri="{BB962C8B-B14F-4D97-AF65-F5344CB8AC3E}">
        <p14:creationId xmlns:p14="http://schemas.microsoft.com/office/powerpoint/2010/main" val="1066419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20388F8-1A35-4A5C-AE7F-5AAA46B47B71}" type="datetimeFigureOut">
              <a:rPr lang="en-US"/>
              <a:pPr>
                <a:defRPr/>
              </a:pPr>
              <a:t>10/4/2017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C75A1D-3324-4943-9EE4-DE5C242C309C}" type="slidenum">
              <a:rPr lang="en-US"/>
              <a:pPr>
                <a:defRPr/>
              </a:pPr>
              <a:t>‹#›</a:t>
            </a:fld>
            <a:endParaRPr lang="en-US"/>
          </a:p>
        </p:txBody>
      </p:sp>
    </p:spTree>
    <p:extLst>
      <p:ext uri="{BB962C8B-B14F-4D97-AF65-F5344CB8AC3E}">
        <p14:creationId xmlns:p14="http://schemas.microsoft.com/office/powerpoint/2010/main" val="8126685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9FD3C1-7CBE-4C92-A601-6C852023543B}" type="datetimeFigureOut">
              <a:rPr lang="en-US"/>
              <a:pPr>
                <a:defRPr/>
              </a:pPr>
              <a:t>10/4/2017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2DAF61-1524-44CA-B0DA-CB2E5F207688}" type="slidenum">
              <a:rPr lang="en-US"/>
              <a:pPr>
                <a:defRPr/>
              </a:pPr>
              <a:t>‹#›</a:t>
            </a:fld>
            <a:endParaRPr lang="en-US"/>
          </a:p>
        </p:txBody>
      </p:sp>
    </p:spTree>
    <p:extLst>
      <p:ext uri="{BB962C8B-B14F-4D97-AF65-F5344CB8AC3E}">
        <p14:creationId xmlns:p14="http://schemas.microsoft.com/office/powerpoint/2010/main" val="624933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D4E7524-E1BA-4072-89C7-E81BB7FA3585}"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62B4BC-6D57-40AE-9C9D-C3DF52A89BCB}" type="slidenum">
              <a:rPr lang="en-US"/>
              <a:pPr>
                <a:defRPr/>
              </a:pPr>
              <a:t>‹#›</a:t>
            </a:fld>
            <a:endParaRPr lang="en-US"/>
          </a:p>
        </p:txBody>
      </p:sp>
    </p:spTree>
    <p:extLst>
      <p:ext uri="{BB962C8B-B14F-4D97-AF65-F5344CB8AC3E}">
        <p14:creationId xmlns:p14="http://schemas.microsoft.com/office/powerpoint/2010/main" val="33684692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FC5DBE-229F-49E1-BAEC-82DCBBEB3F99}"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087A55-1816-4B41-A048-57F661FB43EB}" type="slidenum">
              <a:rPr lang="en-US"/>
              <a:pPr>
                <a:defRPr/>
              </a:pPr>
              <a:t>‹#›</a:t>
            </a:fld>
            <a:endParaRPr lang="en-US"/>
          </a:p>
        </p:txBody>
      </p:sp>
    </p:spTree>
    <p:extLst>
      <p:ext uri="{BB962C8B-B14F-4D97-AF65-F5344CB8AC3E}">
        <p14:creationId xmlns:p14="http://schemas.microsoft.com/office/powerpoint/2010/main" val="4019316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63A12-6E7E-4BDC-A50B-2CA6D47A36AD}"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12C42E-09C4-4A1D-AE42-DDF7A6B1F6DE}" type="slidenum">
              <a:rPr lang="en-US"/>
              <a:pPr>
                <a:defRPr/>
              </a:pPr>
              <a:t>‹#›</a:t>
            </a:fld>
            <a:endParaRPr lang="en-US"/>
          </a:p>
        </p:txBody>
      </p:sp>
    </p:spTree>
    <p:extLst>
      <p:ext uri="{BB962C8B-B14F-4D97-AF65-F5344CB8AC3E}">
        <p14:creationId xmlns:p14="http://schemas.microsoft.com/office/powerpoint/2010/main" val="3755701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9F72CD-3CDF-45F8-B2B2-AE32E371C22A}"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607F2C-9B5A-447C-9CD2-18AA8E6C88C3}" type="slidenum">
              <a:rPr lang="en-US"/>
              <a:pPr>
                <a:defRPr/>
              </a:pPr>
              <a:t>‹#›</a:t>
            </a:fld>
            <a:endParaRPr lang="en-US"/>
          </a:p>
        </p:txBody>
      </p:sp>
    </p:spTree>
    <p:extLst>
      <p:ext uri="{BB962C8B-B14F-4D97-AF65-F5344CB8AC3E}">
        <p14:creationId xmlns:p14="http://schemas.microsoft.com/office/powerpoint/2010/main" val="2885654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151E94-B344-4997-84BF-966C45EF3BB4}" type="datetimeFigureOut">
              <a:rPr lang="en-US"/>
              <a:pPr>
                <a:defRPr/>
              </a:pPr>
              <a:t>10/4/2017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5ED2E-F98A-4BB5-89EB-A980E9C6F84D}" type="slidenum">
              <a:rPr lang="en-US"/>
              <a:pPr>
                <a:defRPr/>
              </a:pPr>
              <a:t>‹#›</a:t>
            </a:fld>
            <a:endParaRPr lang="en-US"/>
          </a:p>
        </p:txBody>
      </p:sp>
    </p:spTree>
    <p:extLst>
      <p:ext uri="{BB962C8B-B14F-4D97-AF65-F5344CB8AC3E}">
        <p14:creationId xmlns:p14="http://schemas.microsoft.com/office/powerpoint/2010/main" val="392741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60801D-745A-4D8D-8669-87D5FC5D7A2D}"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C79603-A434-4E9C-986F-9C3074172CC6}" type="slidenum">
              <a:rPr lang="en-US"/>
              <a:pPr>
                <a:defRPr/>
              </a:pPr>
              <a:t>‹#›</a:t>
            </a:fld>
            <a:endParaRPr lang="en-US"/>
          </a:p>
        </p:txBody>
      </p:sp>
    </p:spTree>
    <p:extLst>
      <p:ext uri="{BB962C8B-B14F-4D97-AF65-F5344CB8AC3E}">
        <p14:creationId xmlns:p14="http://schemas.microsoft.com/office/powerpoint/2010/main" val="1977107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4E2E8C-0DF1-4AB8-85EF-A29023BC8ED4}" type="datetimeFigureOut">
              <a:rPr lang="en-US"/>
              <a:pPr>
                <a:defRPr/>
              </a:pPr>
              <a:t>10/4/2017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9867B6-92DD-49B4-A25A-E6E76E8C7B6E}" type="slidenum">
              <a:rPr lang="en-US"/>
              <a:pPr>
                <a:defRPr/>
              </a:pPr>
              <a:t>‹#›</a:t>
            </a:fld>
            <a:endParaRPr lang="en-US"/>
          </a:p>
        </p:txBody>
      </p:sp>
    </p:spTree>
    <p:extLst>
      <p:ext uri="{BB962C8B-B14F-4D97-AF65-F5344CB8AC3E}">
        <p14:creationId xmlns:p14="http://schemas.microsoft.com/office/powerpoint/2010/main" val="3879146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368B5D-D5CD-4997-A1AE-5387AA8F1E0E}" type="datetimeFigureOut">
              <a:rPr lang="en-US"/>
              <a:pPr>
                <a:defRPr/>
              </a:pPr>
              <a:t>10/4/2017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9898A12-B6F8-4D83-B9DA-27703770DA5A}" type="slidenum">
              <a:rPr lang="en-US"/>
              <a:pPr>
                <a:defRPr/>
              </a:pPr>
              <a:t>‹#›</a:t>
            </a:fld>
            <a:endParaRPr lang="en-US"/>
          </a:p>
        </p:txBody>
      </p:sp>
    </p:spTree>
    <p:extLst>
      <p:ext uri="{BB962C8B-B14F-4D97-AF65-F5344CB8AC3E}">
        <p14:creationId xmlns:p14="http://schemas.microsoft.com/office/powerpoint/2010/main" val="177893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780405-4EE7-4646-9F48-07EE583A3F2D}" type="datetimeFigureOut">
              <a:rPr lang="en-US"/>
              <a:pPr>
                <a:defRPr/>
              </a:pPr>
              <a:t>10/4/2017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9651E1-AC8B-402D-B958-5C1C9F800D2D}" type="slidenum">
              <a:rPr lang="en-US"/>
              <a:pPr>
                <a:defRPr/>
              </a:pPr>
              <a:t>‹#›</a:t>
            </a:fld>
            <a:endParaRPr lang="en-US"/>
          </a:p>
        </p:txBody>
      </p:sp>
    </p:spTree>
    <p:extLst>
      <p:ext uri="{BB962C8B-B14F-4D97-AF65-F5344CB8AC3E}">
        <p14:creationId xmlns:p14="http://schemas.microsoft.com/office/powerpoint/2010/main" val="277106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0396F5-B27E-4454-9634-9D75CEEC1253}"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C98EB2-4CCF-42CF-9867-5C0BC15AB37E}" type="slidenum">
              <a:rPr lang="en-US"/>
              <a:pPr>
                <a:defRPr/>
              </a:pPr>
              <a:t>‹#›</a:t>
            </a:fld>
            <a:endParaRPr lang="en-US"/>
          </a:p>
        </p:txBody>
      </p:sp>
    </p:spTree>
    <p:extLst>
      <p:ext uri="{BB962C8B-B14F-4D97-AF65-F5344CB8AC3E}">
        <p14:creationId xmlns:p14="http://schemas.microsoft.com/office/powerpoint/2010/main" val="245329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9A1016-F2E7-44AD-A1ED-9A13D3B36E91}" type="datetimeFigureOut">
              <a:rPr lang="en-US"/>
              <a:pPr>
                <a:defRPr/>
              </a:pPr>
              <a:t>10/4/2017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0C4C68-96DA-46FE-9EA0-1D990A813207}" type="slidenum">
              <a:rPr lang="en-US"/>
              <a:pPr>
                <a:defRPr/>
              </a:pPr>
              <a:t>‹#›</a:t>
            </a:fld>
            <a:endParaRPr lang="en-US"/>
          </a:p>
        </p:txBody>
      </p:sp>
    </p:spTree>
    <p:extLst>
      <p:ext uri="{BB962C8B-B14F-4D97-AF65-F5344CB8AC3E}">
        <p14:creationId xmlns:p14="http://schemas.microsoft.com/office/powerpoint/2010/main" val="2514272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9A61F94D-85B6-445B-A7AC-23D7AE74D280}" type="datetimeFigureOut">
              <a:rPr lang="en-US"/>
              <a:pPr>
                <a:defRPr/>
              </a:pPr>
              <a:t>10/4/2017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0C858C1-D189-4DE3-AF83-BCF5747357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2073F82-623C-4F97-82C6-C58310FCAAB7}" type="datetimeFigureOut">
              <a:rPr lang="en-US"/>
              <a:pPr>
                <a:defRPr/>
              </a:pPr>
              <a:t>10/4/2017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958D232-0AB5-449F-9ACF-3424A31388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pPr>
              <a:defRPr/>
            </a:pPr>
            <a:fld id="{CEE6666C-6411-4298-BFF3-BCFB507EE274}" type="datetimeFigureOut">
              <a:rPr lang="en-US"/>
              <a:pPr>
                <a:defRPr/>
              </a:pPr>
              <a:t>10/4/2017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chemeClr val="bg1"/>
                </a:solidFill>
                <a:latin typeface="Arial"/>
              </a:defRPr>
            </a:lvl1pPr>
          </a:lstStyle>
          <a:p>
            <a:pPr>
              <a:defRPr/>
            </a:pPr>
            <a:fld id="{5B5BE79B-A815-4C47-978C-DA5B93DC3412}" type="slidenum">
              <a:rPr lang="en-US"/>
              <a:pPr>
                <a:defRPr/>
              </a:pPr>
              <a:t>‹#›</a:t>
            </a:fld>
            <a:endParaRPr lang="en-US"/>
          </a:p>
        </p:txBody>
      </p:sp>
      <p:pic>
        <p:nvPicPr>
          <p:cNvPr id="3079" name="Picture 8" descr="PP_Band_blue.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5418138"/>
            <a:ext cx="9155113"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hf hdr="0" ftr="0" dt="0"/>
  <p:txStyles>
    <p:titleStyle>
      <a:lvl1pPr algn="ctr" defTabSz="457200" rtl="0" eaLnBrk="0" fontAlgn="base" hangingPunct="0">
        <a:spcBef>
          <a:spcPct val="0"/>
        </a:spcBef>
        <a:spcAft>
          <a:spcPct val="0"/>
        </a:spcAft>
        <a:defRPr sz="4400" kern="1200">
          <a:solidFill>
            <a:schemeClr val="tx1"/>
          </a:solidFill>
          <a:latin typeface="Arial"/>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Clr>
          <a:srgbClr val="1C5696"/>
        </a:buClr>
        <a:buFont typeface="Arial" charset="0"/>
        <a:buChar char="•"/>
        <a:defRPr sz="3200" kern="1200">
          <a:solidFill>
            <a:schemeClr val="tx1"/>
          </a:solidFill>
          <a:latin typeface="Arial"/>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08397" y="1293813"/>
            <a:ext cx="618271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sz="3200" b="1" i="1" dirty="0" smtClean="0">
                <a:latin typeface="Arial Rounded MT Bold" panose="020F0704030504030204" pitchFamily="34" charset="0"/>
              </a:rPr>
              <a:t>32</a:t>
            </a:r>
            <a:r>
              <a:rPr lang="en-US" sz="3200" b="1" i="1" baseline="30000" dirty="0" smtClean="0">
                <a:latin typeface="Arial Rounded MT Bold" panose="020F0704030504030204" pitchFamily="34" charset="0"/>
              </a:rPr>
              <a:t>nd</a:t>
            </a:r>
            <a:r>
              <a:rPr lang="en-US" sz="3200" b="1" i="1" dirty="0" smtClean="0">
                <a:latin typeface="Arial Rounded MT Bold" panose="020F0704030504030204" pitchFamily="34" charset="0"/>
              </a:rPr>
              <a:t> </a:t>
            </a:r>
            <a:r>
              <a:rPr lang="en-US" sz="3200" b="1" i="1" dirty="0" err="1" smtClean="0">
                <a:latin typeface="Arial Rounded MT Bold" panose="020F0704030504030204" pitchFamily="34" charset="0"/>
              </a:rPr>
              <a:t>Voorburg</a:t>
            </a:r>
            <a:r>
              <a:rPr lang="en-US" sz="3200" b="1" i="1" dirty="0" smtClean="0">
                <a:latin typeface="Arial Rounded MT Bold" panose="020F0704030504030204" pitchFamily="34" charset="0"/>
              </a:rPr>
              <a:t> </a:t>
            </a:r>
            <a:r>
              <a:rPr lang="en-US" sz="3200" b="1" i="1" dirty="0">
                <a:latin typeface="Arial Rounded MT Bold" panose="020F0704030504030204" pitchFamily="34" charset="0"/>
              </a:rPr>
              <a:t>Group Meeting</a:t>
            </a:r>
          </a:p>
          <a:p>
            <a:pPr algn="ctr" eaLnBrk="0" hangingPunct="0"/>
            <a:r>
              <a:rPr lang="en-US" sz="3200" b="1" i="1" dirty="0" smtClean="0">
                <a:latin typeface="Arial Rounded MT Bold" panose="020F0704030504030204" pitchFamily="34" charset="0"/>
              </a:rPr>
              <a:t>New Delhi, India</a:t>
            </a:r>
            <a:endParaRPr lang="en-US" sz="2000" b="1" i="1" dirty="0">
              <a:latin typeface="Arial Rounded MT Bold" panose="020F0704030504030204" pitchFamily="34" charset="0"/>
            </a:endParaRPr>
          </a:p>
          <a:p>
            <a:pPr algn="ctr" eaLnBrk="0" hangingPunct="0"/>
            <a:r>
              <a:rPr lang="en-US" sz="2000" b="1" i="1" dirty="0">
                <a:latin typeface="Arial Rounded MT Bold" panose="020F0704030504030204" pitchFamily="34" charset="0"/>
              </a:rPr>
              <a:t>Country Progress Report:  </a:t>
            </a:r>
            <a:r>
              <a:rPr lang="en-US" sz="2000" b="1" i="1" dirty="0" smtClean="0">
                <a:latin typeface="Arial Rounded MT Bold" panose="020F0704030504030204" pitchFamily="34" charset="0"/>
              </a:rPr>
              <a:t>2017</a:t>
            </a:r>
            <a:endParaRPr lang="en-US" sz="2000" b="1" i="1" dirty="0">
              <a:latin typeface="Arial Rounded MT Bold" panose="020F0704030504030204" pitchFamily="34" charset="0"/>
            </a:endParaRPr>
          </a:p>
        </p:txBody>
      </p:sp>
      <p:pic>
        <p:nvPicPr>
          <p:cNvPr id="3087" name="Picture 15" descr="Voorburg"/>
          <p:cNvPicPr>
            <a:picLocks noChangeAspect="1" noChangeArrowheads="1"/>
          </p:cNvPicPr>
          <p:nvPr/>
        </p:nvPicPr>
        <p:blipFill>
          <a:blip r:embed="rId2"/>
          <a:srcRect/>
          <a:stretch>
            <a:fillRect/>
          </a:stretch>
        </p:blipFill>
        <p:spPr bwMode="auto">
          <a:xfrm>
            <a:off x="379413" y="898525"/>
            <a:ext cx="979487" cy="1036638"/>
          </a:xfrm>
          <a:prstGeom prst="rect">
            <a:avLst/>
          </a:prstGeom>
          <a:noFill/>
          <a:effectLst>
            <a:outerShdw blurRad="50800" dist="38100" dir="2700000" algn="tl" rotWithShape="0">
              <a:prstClr val="black">
                <a:alpha val="40000"/>
              </a:prstClr>
            </a:outerShdw>
          </a:effectLst>
        </p:spPr>
      </p:pic>
      <p:cxnSp>
        <p:nvCxnSpPr>
          <p:cNvPr id="6" name="Straight Connector 5"/>
          <p:cNvCxnSpPr/>
          <p:nvPr/>
        </p:nvCxnSpPr>
        <p:spPr bwMode="auto">
          <a:xfrm>
            <a:off x="425450" y="2908300"/>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spTree>
  </p:cSld>
  <p:clrMapOvr>
    <a:masterClrMapping/>
  </p:clrMapOvr>
  <p:transition spd="slow">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Grp="1" noChangeArrowheads="1"/>
          </p:cNvSpPr>
          <p:nvPr>
            <p:ph type="title"/>
          </p:nvPr>
        </p:nvSpPr>
        <p:spPr>
          <a:xfrm>
            <a:off x="325438" y="-77788"/>
            <a:ext cx="8509000" cy="1016001"/>
          </a:xfrm>
        </p:spPr>
        <p:txBody>
          <a:bodyPr/>
          <a:lstStyle/>
          <a:p>
            <a:pPr eaLnBrk="1" hangingPunct="1"/>
            <a:r>
              <a:rPr lang="en-US" sz="2400" b="1" i="1" dirty="0" smtClean="0">
                <a:latin typeface="Arial Rounded MT Bold" panose="020F0704030504030204" pitchFamily="34" charset="0"/>
              </a:rPr>
              <a:t>Architectural and engineering  activities and related technical consultancy (ISIC 7110)</a:t>
            </a:r>
          </a:p>
        </p:txBody>
      </p:sp>
      <p:sp>
        <p:nvSpPr>
          <p:cNvPr id="19459" name="Rectangle 11"/>
          <p:cNvSpPr>
            <a:spLocks noGrp="1" noChangeArrowheads="1"/>
          </p:cNvSpPr>
          <p:nvPr>
            <p:ph idx="1"/>
          </p:nvPr>
        </p:nvSpPr>
        <p:spPr>
          <a:xfrm>
            <a:off x="698500" y="896938"/>
            <a:ext cx="7139214" cy="5194300"/>
          </a:xfrm>
        </p:spPr>
        <p:txBody>
          <a:bodyPr/>
          <a:lstStyle/>
          <a:p>
            <a:pPr eaLnBrk="1" hangingPunct="1">
              <a:lnSpc>
                <a:spcPct val="90000"/>
              </a:lnSpc>
              <a:buFont typeface="Arial" charset="0"/>
              <a:buNone/>
            </a:pPr>
            <a:r>
              <a:rPr lang="en-US" sz="2600" dirty="0" smtClean="0">
                <a:latin typeface="Arial Rounded MT Bold" panose="020F0704030504030204" pitchFamily="34" charset="0"/>
              </a:rPr>
              <a:t>Number of countries having:</a:t>
            </a:r>
          </a:p>
          <a:p>
            <a:pPr eaLnBrk="1" hangingPunct="1">
              <a:lnSpc>
                <a:spcPct val="10000"/>
              </a:lnSpc>
              <a:buFont typeface="Arial" charset="0"/>
              <a:buNone/>
            </a:pPr>
            <a:endParaRPr lang="en-US" sz="2600" dirty="0" smtClean="0">
              <a:latin typeface="Arial Rounded MT Bold" panose="020F0704030504030204" pitchFamily="34" charset="0"/>
            </a:endParaRPr>
          </a:p>
          <a:p>
            <a:pPr eaLnBrk="1" hangingPunct="1">
              <a:buFont typeface="Arial" charset="0"/>
              <a:buNone/>
            </a:pPr>
            <a:r>
              <a:rPr lang="en-US" sz="1800" dirty="0" smtClean="0">
                <a:latin typeface="Arial Rounded MT Bold" panose="020F0704030504030204" pitchFamily="34" charset="0"/>
              </a:rPr>
              <a:t>Number</a:t>
            </a:r>
          </a:p>
          <a:p>
            <a:pPr eaLnBrk="1" hangingPunct="1">
              <a:buFont typeface="Arial" charset="0"/>
              <a:buNone/>
            </a:pPr>
            <a:r>
              <a:rPr lang="en-US" sz="1800" u="sng" dirty="0" smtClean="0">
                <a:latin typeface="Arial Rounded MT Bold" panose="020F0704030504030204" pitchFamily="34" charset="0"/>
              </a:rPr>
              <a:t>  5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a:t>
            </a:r>
            <a:r>
              <a:rPr lang="en-US" sz="1800" u="sng" dirty="0">
                <a:latin typeface="Arial Rounded MT Bold" panose="020F0704030504030204" pitchFamily="34" charset="0"/>
              </a:rPr>
              <a:t>5</a:t>
            </a:r>
            <a:r>
              <a:rPr lang="en-US" sz="1800" u="sng" dirty="0" smtClean="0">
                <a:latin typeface="Arial Rounded MT Bold" panose="020F0704030504030204" pitchFamily="34" charset="0"/>
              </a:rPr>
              <a:t>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16 </a:t>
            </a:r>
            <a:r>
              <a:rPr lang="en-US" sz="1800" dirty="0" smtClean="0">
                <a:latin typeface="Arial Rounded MT Bold" panose="020F0704030504030204" pitchFamily="34" charset="0"/>
              </a:rPr>
              <a:t>	Industry-level prices calculated</a:t>
            </a:r>
          </a:p>
          <a:p>
            <a:pPr eaLnBrk="1" hangingPunct="1">
              <a:buFont typeface="Arial" charset="0"/>
              <a:buNone/>
            </a:pPr>
            <a:r>
              <a:rPr lang="en-US" sz="1800" u="sng" dirty="0" smtClean="0">
                <a:latin typeface="Arial Rounded MT Bold" panose="020F0704030504030204" pitchFamily="34" charset="0"/>
              </a:rPr>
              <a:t> 21 </a:t>
            </a:r>
            <a:r>
              <a:rPr lang="en-US" sz="1800" dirty="0" smtClean="0">
                <a:latin typeface="Arial Rounded MT Bold" panose="020F0704030504030204" pitchFamily="34" charset="0"/>
              </a:rPr>
              <a:t>	Industry-level turnover collected</a:t>
            </a:r>
          </a:p>
          <a:p>
            <a:pPr eaLnBrk="1" hangingPunct="1">
              <a:buFont typeface="Arial" charset="0"/>
              <a:buNone/>
            </a:pPr>
            <a:endParaRPr lang="en-US" sz="1800" dirty="0" smtClean="0">
              <a:latin typeface="Arial Rounded MT Bold" panose="020F0704030504030204" pitchFamily="34" charset="0"/>
            </a:endParaRPr>
          </a:p>
          <a:p>
            <a:pPr eaLnBrk="1" hangingPunct="1">
              <a:buFont typeface="Arial" charset="0"/>
              <a:buNone/>
            </a:pPr>
            <a:r>
              <a:rPr lang="en-US" sz="1800" dirty="0" smtClean="0">
                <a:latin typeface="Arial Rounded MT Bold" panose="020F0704030504030204" pitchFamily="34" charset="0"/>
              </a:rPr>
              <a:t>Ratings of:</a:t>
            </a:r>
          </a:p>
          <a:p>
            <a:pPr eaLnBrk="1" hangingPunct="1">
              <a:buFont typeface="Arial" charset="0"/>
              <a:buNone/>
            </a:pPr>
            <a:r>
              <a:rPr lang="en-US" sz="1800" dirty="0" smtClean="0">
                <a:latin typeface="Arial Rounded MT Bold" panose="020F0704030504030204" pitchFamily="34" charset="0"/>
              </a:rPr>
              <a:t>1. </a:t>
            </a:r>
            <a:r>
              <a:rPr lang="en-US" sz="1800" u="sng" dirty="0" smtClean="0">
                <a:latin typeface="Arial Rounded MT Bold" panose="020F0704030504030204" pitchFamily="34" charset="0"/>
              </a:rPr>
              <a:t>  2 </a:t>
            </a:r>
            <a:r>
              <a:rPr lang="en-US" sz="1800" dirty="0" smtClean="0">
                <a:latin typeface="Arial Rounded MT Bold" panose="020F0704030504030204" pitchFamily="34" charset="0"/>
              </a:rPr>
              <a:t>  Detailed turnover and prices well aligned</a:t>
            </a:r>
          </a:p>
          <a:p>
            <a:pPr eaLnBrk="1" hangingPunct="1">
              <a:buFont typeface="Arial" charset="0"/>
              <a:buNone/>
            </a:pPr>
            <a:r>
              <a:rPr lang="en-US" sz="1800" dirty="0" smtClean="0">
                <a:latin typeface="Arial Rounded MT Bold" panose="020F0704030504030204" pitchFamily="34" charset="0"/>
              </a:rPr>
              <a:t>2.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 soon</a:t>
            </a:r>
          </a:p>
          <a:p>
            <a:pPr eaLnBrk="1" hangingPunct="1">
              <a:buFont typeface="Arial" charset="0"/>
              <a:buNone/>
            </a:pPr>
            <a:r>
              <a:rPr lang="en-US" sz="1800" dirty="0" smtClean="0">
                <a:latin typeface="Arial Rounded MT Bold" panose="020F0704030504030204" pitchFamily="34" charset="0"/>
              </a:rPr>
              <a:t>3. </a:t>
            </a:r>
            <a:r>
              <a:rPr lang="en-US" sz="1800" u="sng" dirty="0" smtClean="0">
                <a:latin typeface="Arial Rounded MT Bold" panose="020F0704030504030204" pitchFamily="34" charset="0"/>
              </a:rPr>
              <a:t> 12 </a:t>
            </a:r>
            <a:r>
              <a:rPr lang="en-US" sz="1800" dirty="0" smtClean="0">
                <a:latin typeface="Arial Rounded MT Bold" panose="020F0704030504030204" pitchFamily="34" charset="0"/>
              </a:rPr>
              <a:t> Industry-level turnover and prices aligned</a:t>
            </a:r>
          </a:p>
          <a:p>
            <a:pPr eaLnBrk="1" hangingPunct="1">
              <a:buFont typeface="Arial" charset="0"/>
              <a:buNone/>
            </a:pPr>
            <a:r>
              <a:rPr lang="en-US" sz="1800" dirty="0" smtClean="0">
                <a:latin typeface="Arial Rounded MT Bold" panose="020F0704030504030204" pitchFamily="34" charset="0"/>
              </a:rPr>
              <a:t>4. </a:t>
            </a: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Industry-level turnover and prices aligned soon</a:t>
            </a:r>
          </a:p>
          <a:p>
            <a:pPr eaLnBrk="1" hangingPunct="1">
              <a:buFont typeface="Arial" charset="0"/>
              <a:buNone/>
            </a:pPr>
            <a:r>
              <a:rPr lang="en-US" sz="1800" dirty="0" smtClean="0">
                <a:latin typeface="Arial Rounded MT Bold" panose="020F0704030504030204" pitchFamily="34" charset="0"/>
              </a:rPr>
              <a:t>5. </a:t>
            </a:r>
            <a:r>
              <a:rPr lang="en-US" sz="1800" u="sng" dirty="0" smtClean="0">
                <a:latin typeface="Arial Rounded MT Bold" panose="020F0704030504030204" pitchFamily="34" charset="0"/>
              </a:rPr>
              <a:t>  7 </a:t>
            </a:r>
            <a:r>
              <a:rPr lang="en-US" sz="1800" dirty="0" smtClean="0">
                <a:latin typeface="Arial Rounded MT Bold" panose="020F0704030504030204" pitchFamily="34" charset="0"/>
              </a:rPr>
              <a:t>  Other-no industry coverage for prices and/or turnover</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0E2E6EE-161C-49A0-AC12-AD3C15B0776A}" type="slidenum">
              <a:rPr lang="en-US" sz="1200" smtClean="0"/>
              <a:pPr eaLnBrk="1" hangingPunct="1"/>
              <a:t>10</a:t>
            </a:fld>
            <a:endParaRPr lang="en-US" sz="1200" smtClean="0"/>
          </a:p>
        </p:txBody>
      </p:sp>
      <p:cxnSp>
        <p:nvCxnSpPr>
          <p:cNvPr id="10" name="Straight Connector 9"/>
          <p:cNvCxnSpPr/>
          <p:nvPr/>
        </p:nvCxnSpPr>
        <p:spPr bwMode="auto">
          <a:xfrm>
            <a:off x="425450" y="846138"/>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pic>
        <p:nvPicPr>
          <p:cNvPr id="2" name="Picture 1" descr="MIT OpenCourseWare | Mechanical &lt;strong&gt;Engineering&lt;/strong&gt; | 2.003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446" y="1636554"/>
            <a:ext cx="2867507" cy="2537616"/>
          </a:xfrm>
          <a:prstGeom prst="rect">
            <a:avLst/>
          </a:prstGeom>
        </p:spPr>
      </p:pic>
    </p:spTree>
    <p:extLst>
      <p:ext uri="{BB962C8B-B14F-4D97-AF65-F5344CB8AC3E}">
        <p14:creationId xmlns:p14="http://schemas.microsoft.com/office/powerpoint/2010/main" val="181507276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
          <p:cNvSpPr>
            <a:spLocks noGrp="1" noChangeArrowheads="1"/>
          </p:cNvSpPr>
          <p:nvPr>
            <p:ph type="title"/>
          </p:nvPr>
        </p:nvSpPr>
        <p:spPr>
          <a:xfrm>
            <a:off x="325438" y="-77788"/>
            <a:ext cx="8509000" cy="1016001"/>
          </a:xfrm>
        </p:spPr>
        <p:txBody>
          <a:bodyPr/>
          <a:lstStyle/>
          <a:p>
            <a:pPr eaLnBrk="1" hangingPunct="1"/>
            <a:r>
              <a:rPr lang="en-US" sz="2000" b="1" i="1" dirty="0" smtClean="0">
                <a:latin typeface="Arial Rounded MT Bold" panose="020F0704030504030204" pitchFamily="34" charset="0"/>
              </a:rPr>
              <a:t>Sum of Country Responses to the </a:t>
            </a:r>
            <a:r>
              <a:rPr lang="en-US" sz="2000" b="1" i="1" u="sng" dirty="0" smtClean="0">
                <a:latin typeface="Arial Rounded MT Bold" panose="020F0704030504030204" pitchFamily="34" charset="0"/>
              </a:rPr>
              <a:t>Detailed</a:t>
            </a:r>
            <a:r>
              <a:rPr lang="en-US" sz="2000" b="1" i="1" dirty="0" smtClean="0">
                <a:latin typeface="Arial Rounded MT Bold" panose="020F0704030504030204" pitchFamily="34" charset="0"/>
              </a:rPr>
              <a:t> Industry Scorecards Covered this Year for All Industries</a:t>
            </a:r>
          </a:p>
        </p:txBody>
      </p:sp>
      <p:sp>
        <p:nvSpPr>
          <p:cNvPr id="28675" name="Rectangle 11"/>
          <p:cNvSpPr>
            <a:spLocks noGrp="1" noChangeArrowheads="1"/>
          </p:cNvSpPr>
          <p:nvPr>
            <p:ph idx="1"/>
          </p:nvPr>
        </p:nvSpPr>
        <p:spPr>
          <a:xfrm>
            <a:off x="698500" y="896938"/>
            <a:ext cx="7383054" cy="5194300"/>
          </a:xfrm>
        </p:spPr>
        <p:txBody>
          <a:bodyPr/>
          <a:lstStyle/>
          <a:p>
            <a:pPr eaLnBrk="1" hangingPunct="1">
              <a:lnSpc>
                <a:spcPct val="90000"/>
              </a:lnSpc>
              <a:buFont typeface="Arial" charset="0"/>
              <a:buNone/>
            </a:pPr>
            <a:r>
              <a:rPr lang="en-US" sz="2600" dirty="0" smtClean="0">
                <a:latin typeface="Arial Rounded MT Bold" panose="020F0704030504030204" pitchFamily="34" charset="0"/>
              </a:rPr>
              <a:t>Number of countries having:</a:t>
            </a:r>
          </a:p>
          <a:p>
            <a:pPr eaLnBrk="1" hangingPunct="1">
              <a:lnSpc>
                <a:spcPct val="10000"/>
              </a:lnSpc>
              <a:buFont typeface="Arial" charset="0"/>
              <a:buNone/>
            </a:pPr>
            <a:endParaRPr lang="en-US" sz="2600" dirty="0" smtClean="0">
              <a:latin typeface="Arial Rounded MT Bold" panose="020F0704030504030204" pitchFamily="34" charset="0"/>
            </a:endParaRPr>
          </a:p>
          <a:p>
            <a:pPr eaLnBrk="1" hangingPunct="1">
              <a:buFont typeface="Arial" charset="0"/>
              <a:buNone/>
            </a:pPr>
            <a:r>
              <a:rPr lang="en-US" sz="1800" u="sng" dirty="0" smtClean="0">
                <a:latin typeface="Arial Rounded MT Bold" panose="020F0704030504030204" pitchFamily="34" charset="0"/>
              </a:rPr>
              <a:t> 14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10</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4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a:latin typeface="Arial Rounded MT Bold" panose="020F0704030504030204" pitchFamily="34" charset="0"/>
              </a:rPr>
              <a:t> </a:t>
            </a:r>
            <a:r>
              <a:rPr lang="en-US" sz="1800" u="sng" dirty="0" smtClean="0">
                <a:latin typeface="Arial Rounded MT Bold" panose="020F0704030504030204" pitchFamily="34" charset="0"/>
              </a:rPr>
              <a:t>65 </a:t>
            </a:r>
            <a:r>
              <a:rPr lang="en-US" sz="1800" dirty="0" smtClean="0">
                <a:latin typeface="Arial Rounded MT Bold" panose="020F0704030504030204" pitchFamily="34" charset="0"/>
              </a:rPr>
              <a:t>	Industry-level prices calculated</a:t>
            </a:r>
          </a:p>
          <a:p>
            <a:pPr eaLnBrk="1" hangingPunct="1">
              <a:buFont typeface="Arial" charset="0"/>
              <a:buNone/>
            </a:pPr>
            <a:r>
              <a:rPr lang="en-US" sz="1800" u="sng" dirty="0" smtClean="0">
                <a:latin typeface="Arial Rounded MT Bold" panose="020F0704030504030204" pitchFamily="34" charset="0"/>
              </a:rPr>
              <a:t> 99  </a:t>
            </a:r>
            <a:r>
              <a:rPr lang="en-US" sz="1800" dirty="0" smtClean="0">
                <a:latin typeface="Arial Rounded MT Bold" panose="020F0704030504030204" pitchFamily="34" charset="0"/>
              </a:rPr>
              <a:t>	Industry-level turnover collected</a:t>
            </a:r>
          </a:p>
          <a:p>
            <a:pPr eaLnBrk="1" hangingPunct="1">
              <a:buFont typeface="Arial" charset="0"/>
              <a:buNone/>
            </a:pPr>
            <a:endParaRPr lang="en-US" sz="1800" dirty="0" smtClean="0">
              <a:latin typeface="Arial Rounded MT Bold" panose="020F0704030504030204" pitchFamily="34" charset="0"/>
            </a:endParaRPr>
          </a:p>
          <a:p>
            <a:pPr eaLnBrk="1" hangingPunct="1">
              <a:buFont typeface="Arial" charset="0"/>
              <a:buNone/>
            </a:pPr>
            <a:r>
              <a:rPr lang="en-US" sz="1800" dirty="0" smtClean="0">
                <a:latin typeface="Arial Rounded MT Bold" panose="020F0704030504030204" pitchFamily="34" charset="0"/>
              </a:rPr>
              <a:t>Ratings of:</a:t>
            </a:r>
          </a:p>
          <a:p>
            <a:pPr eaLnBrk="1" hangingPunct="1">
              <a:buFont typeface="Arial" charset="0"/>
              <a:buNone/>
            </a:pPr>
            <a:r>
              <a:rPr lang="en-US" sz="1800" dirty="0" smtClean="0">
                <a:latin typeface="Arial Rounded MT Bold" panose="020F0704030504030204" pitchFamily="34" charset="0"/>
              </a:rPr>
              <a:t>1. </a:t>
            </a:r>
            <a:r>
              <a:rPr lang="en-US" sz="1800" u="sng" dirty="0" smtClean="0">
                <a:latin typeface="Arial Rounded MT Bold" panose="020F0704030504030204" pitchFamily="34" charset="0"/>
              </a:rPr>
              <a:t>  </a:t>
            </a:r>
            <a:r>
              <a:rPr lang="en-US" sz="1800" u="sng" dirty="0">
                <a:latin typeface="Arial Rounded MT Bold" panose="020F0704030504030204" pitchFamily="34" charset="0"/>
              </a:rPr>
              <a:t> </a:t>
            </a:r>
            <a:r>
              <a:rPr lang="en-US" sz="1800" u="sng" dirty="0" smtClean="0">
                <a:latin typeface="Arial Rounded MT Bold" panose="020F0704030504030204" pitchFamily="34" charset="0"/>
              </a:rPr>
              <a:t>5 </a:t>
            </a:r>
            <a:r>
              <a:rPr lang="en-US" sz="1800" dirty="0" smtClean="0">
                <a:latin typeface="Arial Rounded MT Bold" panose="020F0704030504030204" pitchFamily="34" charset="0"/>
              </a:rPr>
              <a:t>   Detailed turnover and prices well aligned</a:t>
            </a:r>
          </a:p>
          <a:p>
            <a:pPr eaLnBrk="1" hangingPunct="1">
              <a:buFont typeface="Arial" charset="0"/>
              <a:buNone/>
            </a:pPr>
            <a:r>
              <a:rPr lang="en-US" sz="1800" dirty="0" smtClean="0">
                <a:latin typeface="Arial Rounded MT Bold" panose="020F0704030504030204" pitchFamily="34" charset="0"/>
              </a:rPr>
              <a:t>2.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 soon</a:t>
            </a:r>
          </a:p>
          <a:p>
            <a:pPr eaLnBrk="1" hangingPunct="1">
              <a:buFont typeface="Arial" charset="0"/>
              <a:buNone/>
            </a:pPr>
            <a:r>
              <a:rPr lang="en-US" sz="1800" dirty="0" smtClean="0">
                <a:latin typeface="Arial Rounded MT Bold" panose="020F0704030504030204" pitchFamily="34" charset="0"/>
              </a:rPr>
              <a:t>3. </a:t>
            </a:r>
            <a:r>
              <a:rPr lang="en-US" sz="1800" u="sng" dirty="0">
                <a:latin typeface="Arial Rounded MT Bold" panose="020F0704030504030204" pitchFamily="34" charset="0"/>
              </a:rPr>
              <a:t> </a:t>
            </a:r>
            <a:r>
              <a:rPr lang="en-US" sz="1800" u="sng" dirty="0" smtClean="0">
                <a:latin typeface="Arial Rounded MT Bold" panose="020F0704030504030204" pitchFamily="34" charset="0"/>
              </a:rPr>
              <a:t> 53 </a:t>
            </a:r>
            <a:r>
              <a:rPr lang="en-US" sz="1800" dirty="0" smtClean="0">
                <a:latin typeface="Arial Rounded MT Bold" panose="020F0704030504030204" pitchFamily="34" charset="0"/>
              </a:rPr>
              <a:t>  Industry-level turnover and prices aligned</a:t>
            </a:r>
          </a:p>
          <a:p>
            <a:pPr eaLnBrk="1" hangingPunct="1">
              <a:buFont typeface="Arial" charset="0"/>
              <a:buNone/>
            </a:pPr>
            <a:r>
              <a:rPr lang="en-US" sz="1800" dirty="0" smtClean="0">
                <a:latin typeface="Arial Rounded MT Bold" panose="020F0704030504030204" pitchFamily="34" charset="0"/>
              </a:rPr>
              <a:t>4. </a:t>
            </a:r>
            <a:r>
              <a:rPr lang="en-US" sz="1800" u="sng" dirty="0" smtClean="0">
                <a:latin typeface="Arial Rounded MT Bold" panose="020F0704030504030204" pitchFamily="34" charset="0"/>
              </a:rPr>
              <a:t>  10 </a:t>
            </a:r>
            <a:r>
              <a:rPr lang="en-US" sz="1800" dirty="0" smtClean="0">
                <a:latin typeface="Arial Rounded MT Bold" panose="020F0704030504030204" pitchFamily="34" charset="0"/>
              </a:rPr>
              <a:t>  Industry-level turnover and prices aligned soon</a:t>
            </a:r>
          </a:p>
          <a:p>
            <a:pPr eaLnBrk="1" hangingPunct="1">
              <a:buFont typeface="Arial" charset="0"/>
              <a:buNone/>
            </a:pPr>
            <a:r>
              <a:rPr lang="en-US" sz="1800" dirty="0" smtClean="0">
                <a:latin typeface="Arial Rounded MT Bold" panose="020F0704030504030204" pitchFamily="34" charset="0"/>
              </a:rPr>
              <a:t>5.  </a:t>
            </a:r>
            <a:r>
              <a:rPr lang="en-US" sz="1800" u="sng" dirty="0">
                <a:latin typeface="Arial Rounded MT Bold" panose="020F0704030504030204" pitchFamily="34" charset="0"/>
              </a:rPr>
              <a:t> </a:t>
            </a:r>
            <a:r>
              <a:rPr lang="en-US" sz="1800" u="sng" dirty="0" smtClean="0">
                <a:latin typeface="Arial Rounded MT Bold" panose="020F0704030504030204" pitchFamily="34" charset="0"/>
              </a:rPr>
              <a:t>64 </a:t>
            </a:r>
            <a:r>
              <a:rPr lang="en-US" sz="1800" dirty="0" smtClean="0">
                <a:latin typeface="Arial Rounded MT Bold" panose="020F0704030504030204" pitchFamily="34" charset="0"/>
              </a:rPr>
              <a:t>  Other-no industry coverage for prices and/or turnover</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17E2B37A-3BCB-4656-BF8E-741E25407083}" type="slidenum">
              <a:rPr lang="en-US" sz="1200" smtClean="0"/>
              <a:pPr eaLnBrk="1" hangingPunct="1"/>
              <a:t>11</a:t>
            </a:fld>
            <a:endParaRPr lang="en-US" sz="1200" smtClean="0"/>
          </a:p>
        </p:txBody>
      </p:sp>
      <p:cxnSp>
        <p:nvCxnSpPr>
          <p:cNvPr id="10" name="Straight Connector 9"/>
          <p:cNvCxnSpPr/>
          <p:nvPr/>
        </p:nvCxnSpPr>
        <p:spPr bwMode="auto">
          <a:xfrm>
            <a:off x="425450" y="846138"/>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1256" y="1469570"/>
            <a:ext cx="2873829" cy="2873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latin typeface="Arial Rounded MT Bold" panose="020F0704030504030204" pitchFamily="34" charset="0"/>
                <a:cs typeface="Arial" panose="020B0604020202020204" pitchFamily="34" charset="0"/>
              </a:rPr>
              <a:t>Summary Observations</a:t>
            </a:r>
            <a:endParaRPr lang="en-US" b="1" dirty="0">
              <a:latin typeface="Arial Rounded MT Bold" panose="020F0704030504030204" pitchFamily="34" charset="0"/>
              <a:cs typeface="Arial" panose="020B0604020202020204" pitchFamily="34" charset="0"/>
            </a:endParaRPr>
          </a:p>
        </p:txBody>
      </p:sp>
      <p:sp>
        <p:nvSpPr>
          <p:cNvPr id="4" name="Content Placeholder 3"/>
          <p:cNvSpPr>
            <a:spLocks noGrp="1"/>
          </p:cNvSpPr>
          <p:nvPr>
            <p:ph idx="1"/>
          </p:nvPr>
        </p:nvSpPr>
        <p:spPr/>
        <p:txBody>
          <a:bodyPr/>
          <a:lstStyle/>
          <a:p>
            <a:r>
              <a:rPr lang="en-US" dirty="0" smtClean="0">
                <a:latin typeface="Arial Rounded MT Bold" panose="020F0704030504030204" pitchFamily="34" charset="0"/>
              </a:rPr>
              <a:t>~40% of total have both turnover and prices for the industries covered</a:t>
            </a:r>
          </a:p>
          <a:p>
            <a:r>
              <a:rPr lang="en-US" dirty="0" smtClean="0">
                <a:latin typeface="Arial Rounded MT Bold" panose="020F0704030504030204" pitchFamily="34" charset="0"/>
              </a:rPr>
              <a:t>~4% have detailed turnover and prices</a:t>
            </a:r>
          </a:p>
          <a:p>
            <a:r>
              <a:rPr lang="en-US" dirty="0" smtClean="0">
                <a:latin typeface="Arial Rounded MT Bold" panose="020F0704030504030204" pitchFamily="34" charset="0"/>
              </a:rPr>
              <a:t>~48% do not have turnover or prices to measure real output</a:t>
            </a:r>
          </a:p>
          <a:p>
            <a:r>
              <a:rPr lang="en-US" dirty="0" smtClean="0">
                <a:latin typeface="Arial Rounded MT Bold" panose="020F0704030504030204" pitchFamily="34" charset="0"/>
              </a:rPr>
              <a:t>Good news ~ 8% (10/132) will be aligned soon – so over half will have turnover and prices soon</a:t>
            </a:r>
          </a:p>
          <a:p>
            <a:endParaRPr lang="en-US" dirty="0"/>
          </a:p>
          <a:p>
            <a:pPr marL="0" indent="0">
              <a:buNone/>
            </a:pPr>
            <a:endParaRPr lang="en-US" dirty="0"/>
          </a:p>
        </p:txBody>
      </p:sp>
      <p:sp>
        <p:nvSpPr>
          <p:cNvPr id="2" name="Slide Number Placeholder 1"/>
          <p:cNvSpPr>
            <a:spLocks noGrp="1"/>
          </p:cNvSpPr>
          <p:nvPr>
            <p:ph type="sldNum" sz="quarter" idx="12"/>
          </p:nvPr>
        </p:nvSpPr>
        <p:spPr/>
        <p:txBody>
          <a:bodyPr/>
          <a:lstStyle/>
          <a:p>
            <a:pPr>
              <a:defRPr/>
            </a:pPr>
            <a:fld id="{0D2DAF61-1524-44CA-B0DA-CB2E5F207688}" type="slidenum">
              <a:rPr lang="en-US" smtClean="0"/>
              <a:pPr>
                <a:defRPr/>
              </a:pPr>
              <a:t>12</a:t>
            </a:fld>
            <a:endParaRPr lang="en-US"/>
          </a:p>
        </p:txBody>
      </p:sp>
    </p:spTree>
    <p:extLst>
      <p:ext uri="{BB962C8B-B14F-4D97-AF65-F5344CB8AC3E}">
        <p14:creationId xmlns:p14="http://schemas.microsoft.com/office/powerpoint/2010/main" val="52053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Rounded MT Bold" panose="020F0704030504030204" pitchFamily="34" charset="0"/>
              </a:rPr>
              <a:t>Why?</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457200" y="1338942"/>
            <a:ext cx="8229600" cy="4525963"/>
          </a:xfrm>
        </p:spPr>
        <p:txBody>
          <a:bodyPr/>
          <a:lstStyle/>
          <a:p>
            <a:r>
              <a:rPr lang="en-US" dirty="0" smtClean="0">
                <a:latin typeface="Arial Rounded MT Bold" panose="020F0704030504030204" pitchFamily="34" charset="0"/>
              </a:rPr>
              <a:t>Good coverage of telecommunications and technical services.  21 or 22 countries reported missing prices or turnover for investment banking?  </a:t>
            </a:r>
          </a:p>
          <a:p>
            <a:r>
              <a:rPr lang="en-US" dirty="0" smtClean="0">
                <a:latin typeface="Arial Rounded MT Bold" panose="020F0704030504030204" pitchFamily="34" charset="0"/>
              </a:rPr>
              <a:t>Finance data available from alternative sources or other agencies?</a:t>
            </a:r>
          </a:p>
          <a:p>
            <a:r>
              <a:rPr lang="en-US" dirty="0" smtClean="0">
                <a:latin typeface="Arial Rounded MT Bold" panose="020F0704030504030204" pitchFamily="34" charset="0"/>
              </a:rPr>
              <a:t>Not big enough?</a:t>
            </a:r>
          </a:p>
        </p:txBody>
      </p:sp>
      <p:sp>
        <p:nvSpPr>
          <p:cNvPr id="4" name="Slide Number Placeholder 3"/>
          <p:cNvSpPr>
            <a:spLocks noGrp="1"/>
          </p:cNvSpPr>
          <p:nvPr>
            <p:ph type="sldNum" sz="quarter" idx="12"/>
          </p:nvPr>
        </p:nvSpPr>
        <p:spPr/>
        <p:txBody>
          <a:bodyPr/>
          <a:lstStyle/>
          <a:p>
            <a:pPr>
              <a:defRPr/>
            </a:pPr>
            <a:fld id="{2C7CC85D-5F57-4E32-A7CD-F6F3B9A8203E}" type="slidenum">
              <a:rPr lang="en-US" smtClean="0"/>
              <a:pPr>
                <a:defRPr/>
              </a:pPr>
              <a:t>13</a:t>
            </a:fld>
            <a:endParaRPr lang="en-US"/>
          </a:p>
        </p:txBody>
      </p:sp>
    </p:spTree>
    <p:extLst>
      <p:ext uri="{BB962C8B-B14F-4D97-AF65-F5344CB8AC3E}">
        <p14:creationId xmlns:p14="http://schemas.microsoft.com/office/powerpoint/2010/main" val="1534324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Alternative Data</a:t>
            </a:r>
            <a:endParaRPr lang="en-US"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2C7CC85D-5F57-4E32-A7CD-F6F3B9A8203E}" type="slidenum">
              <a:rPr lang="en-US" smtClean="0"/>
              <a:pPr>
                <a:defRPr/>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83683546"/>
              </p:ext>
            </p:extLst>
          </p:nvPr>
        </p:nvGraphicFramePr>
        <p:xfrm>
          <a:off x="798989" y="1647825"/>
          <a:ext cx="7080914" cy="4503420"/>
        </p:xfrm>
        <a:graphic>
          <a:graphicData uri="http://schemas.openxmlformats.org/drawingml/2006/table">
            <a:tbl>
              <a:tblPr/>
              <a:tblGrid>
                <a:gridCol w="7080914">
                  <a:extLst>
                    <a:ext uri="{9D8B030D-6E8A-4147-A177-3AD203B41FA5}">
                      <a16:colId xmlns:a16="http://schemas.microsoft.com/office/drawing/2014/main" val="20000"/>
                    </a:ext>
                  </a:extLst>
                </a:gridCol>
              </a:tblGrid>
              <a:tr h="240059">
                <a:tc>
                  <a:txBody>
                    <a:bodyPr/>
                    <a:lstStyle/>
                    <a:p>
                      <a:pPr algn="l" fontAlgn="b"/>
                      <a:r>
                        <a:rPr lang="en-US" sz="1600" b="1" i="0" u="none" strike="noStrike" dirty="0">
                          <a:effectLst/>
                          <a:latin typeface="Arial"/>
                        </a:rPr>
                        <a:t>Alternative Data Usage</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971668">
                <a:tc>
                  <a:txBody>
                    <a:bodyPr/>
                    <a:lstStyle/>
                    <a:p>
                      <a:pPr algn="l" fontAlgn="b"/>
                      <a:r>
                        <a:rPr lang="en-US" sz="1600" b="0" i="0" u="none" strike="noStrike" dirty="0">
                          <a:effectLst/>
                          <a:latin typeface="Arial"/>
                        </a:rPr>
                        <a:t>Definition:  Alternative data is defined as source data for economic statistics that is obtained using methods other than direct collection by statistical programs.  Examples include administrative data collected by other agencies (tax, labor hours, VAT, </a:t>
                      </a:r>
                      <a:r>
                        <a:rPr lang="en-US" sz="1600" b="0" i="0" u="none" strike="noStrike" dirty="0" smtClean="0">
                          <a:effectLst/>
                          <a:latin typeface="Arial"/>
                        </a:rPr>
                        <a:t>etc.) </a:t>
                      </a:r>
                      <a:r>
                        <a:rPr lang="en-US" sz="1600" b="0" i="0" u="none" strike="noStrike" dirty="0">
                          <a:effectLst/>
                          <a:latin typeface="Arial"/>
                        </a:rPr>
                        <a:t>and third party commercial data sources such as scanner data or other industry produced data sources.</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61908">
                <a:tc>
                  <a:txBody>
                    <a:bodyPr/>
                    <a:lstStyle/>
                    <a:p>
                      <a:pPr algn="l" fontAlgn="b"/>
                      <a:endParaRPr lang="en-US" sz="16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467837">
                <a:tc>
                  <a:txBody>
                    <a:bodyPr/>
                    <a:lstStyle/>
                    <a:p>
                      <a:pPr algn="l" fontAlgn="b"/>
                      <a:r>
                        <a:rPr lang="en-US" sz="1600" b="0" i="0" u="none" strike="noStrike" dirty="0">
                          <a:effectLst/>
                          <a:latin typeface="Arial"/>
                        </a:rPr>
                        <a:t>Does your agency use alternative data to develop your business register (Y/N):</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4334">
                <a:tc>
                  <a:txBody>
                    <a:bodyPr/>
                    <a:lstStyle/>
                    <a:p>
                      <a:pPr algn="l" fontAlgn="b"/>
                      <a:endParaRPr lang="en-US" sz="16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94334">
                <a:tc>
                  <a:txBody>
                    <a:bodyPr/>
                    <a:lstStyle/>
                    <a:p>
                      <a:pPr algn="l" fontAlgn="b"/>
                      <a:r>
                        <a:rPr lang="en-US" sz="1600" b="0" i="0" u="none" strike="noStrike">
                          <a:effectLst/>
                          <a:latin typeface="Arial"/>
                        </a:rPr>
                        <a:t>     If yes, is the source administrative data or third party data?</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4334">
                <a:tc>
                  <a:txBody>
                    <a:bodyPr/>
                    <a:lstStyle/>
                    <a:p>
                      <a:pPr algn="l" fontAlgn="b"/>
                      <a:endParaRPr lang="en-US" sz="16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388667">
                <a:tc>
                  <a:txBody>
                    <a:bodyPr/>
                    <a:lstStyle/>
                    <a:p>
                      <a:pPr algn="l" fontAlgn="b"/>
                      <a:r>
                        <a:rPr lang="en-US" sz="1600" b="0" i="0" u="none" strike="noStrike">
                          <a:effectLst/>
                          <a:latin typeface="Arial"/>
                        </a:rPr>
                        <a:t>Does your agency use alternative data in the development of economic statistical estimates for the services sector?</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94334">
                <a:tc>
                  <a:txBody>
                    <a:bodyPr/>
                    <a:lstStyle/>
                    <a:p>
                      <a:pPr algn="l" fontAlgn="b"/>
                      <a:endParaRPr lang="en-US" sz="16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94334">
                <a:tc>
                  <a:txBody>
                    <a:bodyPr/>
                    <a:lstStyle/>
                    <a:p>
                      <a:pPr algn="l" fontAlgn="b"/>
                      <a:r>
                        <a:rPr lang="en-US" sz="1600" b="0" i="0" u="none" strike="noStrike">
                          <a:effectLst/>
                          <a:latin typeface="Arial"/>
                        </a:rPr>
                        <a:t>     If yes, please descrbe the source (administrative or other) and the use.</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4334">
                <a:tc>
                  <a:txBody>
                    <a:bodyPr/>
                    <a:lstStyle/>
                    <a:p>
                      <a:pPr algn="l" fontAlgn="b"/>
                      <a:endParaRPr lang="en-US" sz="1600" b="0" i="0" u="none" strike="noStrike">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194334">
                <a:tc>
                  <a:txBody>
                    <a:bodyPr/>
                    <a:lstStyle/>
                    <a:p>
                      <a:pPr algn="l" fontAlgn="b"/>
                      <a:endParaRPr lang="en-US" sz="1600" b="0" i="0" u="none" strike="noStrike" dirty="0">
                        <a:effectLst/>
                        <a:latin typeface="Arial"/>
                      </a:endParaRP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0328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Responses</a:t>
            </a:r>
            <a:endParaRPr lang="en-US" dirty="0">
              <a:latin typeface="Arial Rounded MT Bold" panose="020F0704030504030204" pitchFamily="34" charset="0"/>
            </a:endParaRPr>
          </a:p>
        </p:txBody>
      </p:sp>
      <p:sp>
        <p:nvSpPr>
          <p:cNvPr id="3" name="Content Placeholder 2"/>
          <p:cNvSpPr>
            <a:spLocks noGrp="1"/>
          </p:cNvSpPr>
          <p:nvPr>
            <p:ph idx="1"/>
          </p:nvPr>
        </p:nvSpPr>
        <p:spPr>
          <a:xfrm>
            <a:off x="519344" y="1253971"/>
            <a:ext cx="8229600" cy="4525963"/>
          </a:xfrm>
        </p:spPr>
        <p:txBody>
          <a:bodyPr/>
          <a:lstStyle/>
          <a:p>
            <a:r>
              <a:rPr lang="en-US" sz="2400" dirty="0" smtClean="0">
                <a:latin typeface="Arial Rounded MT Bold" panose="020F0704030504030204" pitchFamily="34" charset="0"/>
              </a:rPr>
              <a:t>21 of 22 included at least one response</a:t>
            </a:r>
          </a:p>
          <a:p>
            <a:r>
              <a:rPr lang="en-US" sz="2400" dirty="0" smtClean="0">
                <a:latin typeface="Arial Rounded MT Bold" panose="020F0704030504030204" pitchFamily="34" charset="0"/>
              </a:rPr>
              <a:t>18 reported using alternative data for BR</a:t>
            </a:r>
          </a:p>
          <a:p>
            <a:r>
              <a:rPr lang="en-US" sz="2400" dirty="0" smtClean="0">
                <a:latin typeface="Arial Rounded MT Bold" panose="020F0704030504030204" pitchFamily="34" charset="0"/>
              </a:rPr>
              <a:t>20 reported using alternative data in estimates</a:t>
            </a:r>
          </a:p>
          <a:p>
            <a:r>
              <a:rPr lang="en-US" sz="2400" dirty="0" smtClean="0">
                <a:latin typeface="Arial Rounded MT Bold" panose="020F0704030504030204" pitchFamily="34" charset="0"/>
              </a:rPr>
              <a:t>Third Party data uses were varied – BR, model results validation, imputation for missing values, directly as estimates</a:t>
            </a:r>
          </a:p>
          <a:p>
            <a:pPr lvl="1"/>
            <a:r>
              <a:rPr lang="en-US" sz="2400" dirty="0" smtClean="0">
                <a:latin typeface="Arial Rounded MT Bold" panose="020F0704030504030204" pitchFamily="34" charset="0"/>
              </a:rPr>
              <a:t>Customs data, Ministry of transport, real estate rental and ownership transfer tax data, ticket prices for transport, company reports, scanner data, gambling commission reports, construction permit data, etc.</a:t>
            </a:r>
            <a:endParaRPr lang="en-US" sz="2400"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2C7CC85D-5F57-4E32-A7CD-F6F3B9A8203E}" type="slidenum">
              <a:rPr lang="en-US" smtClean="0"/>
              <a:pPr>
                <a:defRPr/>
              </a:pPr>
              <a:t>15</a:t>
            </a:fld>
            <a:endParaRPr lang="en-US"/>
          </a:p>
        </p:txBody>
      </p:sp>
    </p:spTree>
    <p:extLst>
      <p:ext uri="{BB962C8B-B14F-4D97-AF65-F5344CB8AC3E}">
        <p14:creationId xmlns:p14="http://schemas.microsoft.com/office/powerpoint/2010/main" val="1302830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Suggestions for change?</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lstStyle/>
          <a:p>
            <a:r>
              <a:rPr lang="en-US" dirty="0" smtClean="0">
                <a:latin typeface="Arial Rounded MT Bold" panose="020F0704030504030204" pitchFamily="34" charset="0"/>
              </a:rPr>
              <a:t>Maybe specific questions about third party data sources that did not work?</a:t>
            </a:r>
          </a:p>
          <a:p>
            <a:r>
              <a:rPr lang="en-US" dirty="0" smtClean="0">
                <a:latin typeface="Arial Rounded MT Bold" panose="020F0704030504030204" pitchFamily="34" charset="0"/>
              </a:rPr>
              <a:t>Maybe …?</a:t>
            </a:r>
          </a:p>
          <a:p>
            <a:endParaRPr lang="en-US" dirty="0">
              <a:latin typeface="Arial Rounded MT Bold" panose="020F0704030504030204" pitchFamily="34" charset="0"/>
            </a:endParaRPr>
          </a:p>
          <a:p>
            <a:r>
              <a:rPr lang="en-US" dirty="0" smtClean="0">
                <a:latin typeface="Arial Rounded MT Bold" panose="020F0704030504030204" pitchFamily="34" charset="0"/>
              </a:rPr>
              <a:t>More discussion on this during the coming week</a:t>
            </a:r>
            <a:endParaRPr lang="en-US" dirty="0">
              <a:latin typeface="Arial Rounded MT Bold" panose="020F0704030504030204" pitchFamily="34" charset="0"/>
            </a:endParaRPr>
          </a:p>
        </p:txBody>
      </p:sp>
      <p:sp>
        <p:nvSpPr>
          <p:cNvPr id="4" name="Slide Number Placeholder 3"/>
          <p:cNvSpPr>
            <a:spLocks noGrp="1"/>
          </p:cNvSpPr>
          <p:nvPr>
            <p:ph type="sldNum" sz="quarter" idx="12"/>
          </p:nvPr>
        </p:nvSpPr>
        <p:spPr/>
        <p:txBody>
          <a:bodyPr/>
          <a:lstStyle/>
          <a:p>
            <a:pPr>
              <a:defRPr/>
            </a:pPr>
            <a:fld id="{2C7CC85D-5F57-4E32-A7CD-F6F3B9A8203E}" type="slidenum">
              <a:rPr lang="en-US" smtClean="0"/>
              <a:pPr>
                <a:defRPr/>
              </a:pPr>
              <a:t>16</a:t>
            </a:fld>
            <a:endParaRPr lang="en-US"/>
          </a:p>
        </p:txBody>
      </p:sp>
    </p:spTree>
    <p:extLst>
      <p:ext uri="{BB962C8B-B14F-4D97-AF65-F5344CB8AC3E}">
        <p14:creationId xmlns:p14="http://schemas.microsoft.com/office/powerpoint/2010/main" val="394943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43BF158C-7D4F-40D1-90DA-3F77D141AC44}" type="slidenum">
              <a:rPr lang="en-US" sz="1200" smtClean="0"/>
              <a:pPr eaLnBrk="1" hangingPunct="1"/>
              <a:t>2</a:t>
            </a:fld>
            <a:endParaRPr lang="en-US" sz="1200" smtClean="0"/>
          </a:p>
        </p:txBody>
      </p:sp>
      <p:sp>
        <p:nvSpPr>
          <p:cNvPr id="12291" name="Rectangle 2"/>
          <p:cNvSpPr>
            <a:spLocks noGrp="1" noChangeArrowheads="1"/>
          </p:cNvSpPr>
          <p:nvPr>
            <p:ph type="title"/>
          </p:nvPr>
        </p:nvSpPr>
        <p:spPr>
          <a:xfrm>
            <a:off x="190500" y="374650"/>
            <a:ext cx="8420100" cy="622300"/>
          </a:xfrm>
        </p:spPr>
        <p:txBody>
          <a:bodyPr/>
          <a:lstStyle/>
          <a:p>
            <a:pPr eaLnBrk="1" hangingPunct="1"/>
            <a:r>
              <a:rPr lang="en-US" sz="2600" b="1" i="1" dirty="0" smtClean="0">
                <a:latin typeface="Arial Rounded MT Bold" panose="020F0704030504030204" pitchFamily="34" charset="0"/>
              </a:rPr>
              <a:t>Industries for Which Progress Assessed:  VG 2017</a:t>
            </a:r>
          </a:p>
        </p:txBody>
      </p:sp>
      <p:sp>
        <p:nvSpPr>
          <p:cNvPr id="6" name="Rectangle 3"/>
          <p:cNvSpPr>
            <a:spLocks noGrp="1" noChangeArrowheads="1"/>
          </p:cNvSpPr>
          <p:nvPr>
            <p:ph idx="1"/>
          </p:nvPr>
        </p:nvSpPr>
        <p:spPr>
          <a:xfrm>
            <a:off x="342900" y="1400175"/>
            <a:ext cx="8420100" cy="4637768"/>
          </a:xfrm>
        </p:spPr>
        <p:txBody>
          <a:bodyPr rtlCol="0">
            <a:normAutofit/>
          </a:bodyPr>
          <a:lstStyle/>
          <a:p>
            <a:pPr eaLnBrk="1" fontAlgn="auto" hangingPunct="1">
              <a:lnSpc>
                <a:spcPct val="90000"/>
              </a:lnSpc>
              <a:spcAft>
                <a:spcPts val="0"/>
              </a:spcAft>
              <a:buClr>
                <a:srgbClr val="003399"/>
              </a:buClr>
              <a:buFont typeface="Arial" charset="0"/>
              <a:buNone/>
              <a:defRPr/>
            </a:pPr>
            <a:r>
              <a:rPr lang="en-US" sz="2400" u="sng" dirty="0" smtClean="0">
                <a:latin typeface="Arial Rounded MT Bold" panose="020F0704030504030204" pitchFamily="34" charset="0"/>
              </a:rPr>
              <a:t>Detailed Progress Reports</a:t>
            </a:r>
          </a:p>
          <a:p>
            <a:pPr eaLnBrk="1" fontAlgn="auto" hangingPunct="1">
              <a:lnSpc>
                <a:spcPct val="30000"/>
              </a:lnSpc>
              <a:spcAft>
                <a:spcPts val="0"/>
              </a:spcAft>
              <a:buClr>
                <a:srgbClr val="003399"/>
              </a:buClr>
              <a:buFont typeface="Arial" charset="0"/>
              <a:buNone/>
              <a:defRPr/>
            </a:pPr>
            <a:endParaRPr lang="en-US" sz="2400" dirty="0" smtClean="0">
              <a:latin typeface="Arial Rounded MT Bold" panose="020F0704030504030204" pitchFamily="34" charset="0"/>
            </a:endParaRPr>
          </a:p>
          <a:p>
            <a:pPr eaLnBrk="1" fontAlgn="auto" hangingPunct="1">
              <a:lnSpc>
                <a:spcPct val="90000"/>
              </a:lnSpc>
              <a:spcAft>
                <a:spcPts val="0"/>
              </a:spcAft>
              <a:buClr>
                <a:srgbClr val="003399"/>
              </a:buClr>
              <a:buFont typeface="Arial" charset="0"/>
              <a:buNone/>
              <a:defRPr/>
            </a:pPr>
            <a:r>
              <a:rPr lang="en-US" sz="1800" dirty="0" smtClean="0">
                <a:latin typeface="Arial Rounded MT Bold" panose="020F0704030504030204" pitchFamily="34" charset="0"/>
              </a:rPr>
              <a:t>Other financial service activities – Investment Banking (ISIC 6499)</a:t>
            </a:r>
          </a:p>
          <a:p>
            <a:pPr eaLnBrk="1" fontAlgn="auto" hangingPunct="1">
              <a:lnSpc>
                <a:spcPct val="90000"/>
              </a:lnSpc>
              <a:spcAft>
                <a:spcPts val="0"/>
              </a:spcAft>
              <a:buClr>
                <a:srgbClr val="003399"/>
              </a:buClr>
              <a:buFont typeface="Arial" charset="0"/>
              <a:buNone/>
              <a:defRPr/>
            </a:pPr>
            <a:endParaRPr lang="en-US" sz="1800" dirty="0">
              <a:latin typeface="Arial Rounded MT Bold" panose="020F0704030504030204" pitchFamily="34" charset="0"/>
            </a:endParaRPr>
          </a:p>
          <a:p>
            <a:pPr eaLnBrk="1" fontAlgn="auto" hangingPunct="1">
              <a:lnSpc>
                <a:spcPct val="90000"/>
              </a:lnSpc>
              <a:spcAft>
                <a:spcPts val="0"/>
              </a:spcAft>
              <a:buClr>
                <a:srgbClr val="003399"/>
              </a:buClr>
              <a:buFont typeface="Arial" charset="0"/>
              <a:buNone/>
              <a:defRPr/>
            </a:pPr>
            <a:r>
              <a:rPr lang="en-US" sz="1800" dirty="0" smtClean="0">
                <a:latin typeface="Arial Rounded MT Bold" panose="020F0704030504030204" pitchFamily="34" charset="0"/>
              </a:rPr>
              <a:t>Wired telecommunications activities (ISIC 6110)</a:t>
            </a:r>
          </a:p>
          <a:p>
            <a:pPr eaLnBrk="1" fontAlgn="auto" hangingPunct="1">
              <a:lnSpc>
                <a:spcPct val="90000"/>
              </a:lnSpc>
              <a:spcAft>
                <a:spcPts val="0"/>
              </a:spcAft>
              <a:buClr>
                <a:srgbClr val="003399"/>
              </a:buClr>
              <a:buFont typeface="Arial" charset="0"/>
              <a:buNone/>
              <a:defRPr/>
            </a:pPr>
            <a:endParaRPr lang="en-US" sz="1800" dirty="0">
              <a:latin typeface="Arial Rounded MT Bold" panose="020F0704030504030204" pitchFamily="34" charset="0"/>
            </a:endParaRPr>
          </a:p>
          <a:p>
            <a:pPr eaLnBrk="1" fontAlgn="auto" hangingPunct="1">
              <a:lnSpc>
                <a:spcPct val="90000"/>
              </a:lnSpc>
              <a:spcAft>
                <a:spcPts val="0"/>
              </a:spcAft>
              <a:buClr>
                <a:srgbClr val="003399"/>
              </a:buClr>
              <a:buFont typeface="Arial" charset="0"/>
              <a:buNone/>
              <a:defRPr/>
            </a:pPr>
            <a:r>
              <a:rPr lang="en-US" sz="1800" dirty="0" smtClean="0">
                <a:latin typeface="Arial Rounded MT Bold" panose="020F0704030504030204" pitchFamily="34" charset="0"/>
              </a:rPr>
              <a:t>Wireless telecommunications activities (ISIC 6120)</a:t>
            </a:r>
          </a:p>
          <a:p>
            <a:pPr eaLnBrk="1" fontAlgn="auto" hangingPunct="1">
              <a:lnSpc>
                <a:spcPct val="90000"/>
              </a:lnSpc>
              <a:spcAft>
                <a:spcPts val="0"/>
              </a:spcAft>
              <a:buClr>
                <a:srgbClr val="003399"/>
              </a:buClr>
              <a:buFont typeface="Arial" charset="0"/>
              <a:buNone/>
              <a:defRPr/>
            </a:pPr>
            <a:endParaRPr lang="en-US" sz="1800" dirty="0">
              <a:latin typeface="Arial Rounded MT Bold" panose="020F0704030504030204" pitchFamily="34" charset="0"/>
            </a:endParaRPr>
          </a:p>
          <a:p>
            <a:pPr eaLnBrk="1" fontAlgn="auto" hangingPunct="1">
              <a:lnSpc>
                <a:spcPct val="90000"/>
              </a:lnSpc>
              <a:spcAft>
                <a:spcPts val="0"/>
              </a:spcAft>
              <a:buClr>
                <a:srgbClr val="003399"/>
              </a:buClr>
              <a:buFont typeface="Arial" charset="0"/>
              <a:buNone/>
              <a:defRPr/>
            </a:pPr>
            <a:r>
              <a:rPr lang="en-US" sz="1800" dirty="0" smtClean="0">
                <a:latin typeface="Arial Rounded MT Bold" panose="020F0704030504030204" pitchFamily="34" charset="0"/>
              </a:rPr>
              <a:t>Satellite telecommunications activities (ISIC 6130)</a:t>
            </a:r>
          </a:p>
          <a:p>
            <a:pPr eaLnBrk="1" fontAlgn="auto" hangingPunct="1">
              <a:lnSpc>
                <a:spcPct val="90000"/>
              </a:lnSpc>
              <a:spcAft>
                <a:spcPts val="0"/>
              </a:spcAft>
              <a:buClr>
                <a:srgbClr val="003399"/>
              </a:buClr>
              <a:buFont typeface="Arial" charset="0"/>
              <a:buNone/>
              <a:defRPr/>
            </a:pPr>
            <a:endParaRPr lang="en-US" sz="1800" dirty="0">
              <a:latin typeface="Arial Rounded MT Bold" panose="020F0704030504030204" pitchFamily="34" charset="0"/>
            </a:endParaRPr>
          </a:p>
          <a:p>
            <a:pPr eaLnBrk="1" fontAlgn="auto" hangingPunct="1">
              <a:lnSpc>
                <a:spcPct val="90000"/>
              </a:lnSpc>
              <a:spcAft>
                <a:spcPts val="0"/>
              </a:spcAft>
              <a:buClr>
                <a:srgbClr val="003399"/>
              </a:buClr>
              <a:buFont typeface="Arial" charset="0"/>
              <a:buNone/>
              <a:defRPr/>
            </a:pPr>
            <a:r>
              <a:rPr lang="en-US" sz="1800" dirty="0" smtClean="0">
                <a:latin typeface="Arial Rounded MT Bold" panose="020F0704030504030204" pitchFamily="34" charset="0"/>
              </a:rPr>
              <a:t>Other telecommunications activities (ISIC 6190)</a:t>
            </a:r>
          </a:p>
          <a:p>
            <a:pPr eaLnBrk="1" fontAlgn="auto" hangingPunct="1">
              <a:lnSpc>
                <a:spcPct val="90000"/>
              </a:lnSpc>
              <a:spcAft>
                <a:spcPts val="0"/>
              </a:spcAft>
              <a:buClr>
                <a:srgbClr val="003399"/>
              </a:buClr>
              <a:buFont typeface="Arial" charset="0"/>
              <a:buNone/>
              <a:defRPr/>
            </a:pPr>
            <a:endParaRPr lang="en-US" sz="1800" dirty="0">
              <a:latin typeface="Arial Rounded MT Bold" panose="020F0704030504030204" pitchFamily="34" charset="0"/>
            </a:endParaRPr>
          </a:p>
          <a:p>
            <a:pPr eaLnBrk="1" fontAlgn="auto" hangingPunct="1">
              <a:lnSpc>
                <a:spcPct val="90000"/>
              </a:lnSpc>
              <a:spcAft>
                <a:spcPts val="0"/>
              </a:spcAft>
              <a:buClr>
                <a:srgbClr val="003399"/>
              </a:buClr>
              <a:buFont typeface="Arial" charset="0"/>
              <a:buNone/>
              <a:defRPr/>
            </a:pPr>
            <a:r>
              <a:rPr lang="en-US" sz="1800" dirty="0" smtClean="0">
                <a:latin typeface="Arial Rounded MT Bold" panose="020F0704030504030204" pitchFamily="34" charset="0"/>
              </a:rPr>
              <a:t>Architectural and engineering activities and related technical consultancy (ISIC 7110)</a:t>
            </a:r>
          </a:p>
          <a:p>
            <a:pPr eaLnBrk="1" fontAlgn="auto" hangingPunct="1">
              <a:lnSpc>
                <a:spcPct val="90000"/>
              </a:lnSpc>
              <a:spcAft>
                <a:spcPts val="0"/>
              </a:spcAft>
              <a:buClr>
                <a:srgbClr val="003399"/>
              </a:buClr>
              <a:buFont typeface="Arial" charset="0"/>
              <a:buNone/>
              <a:defRPr/>
            </a:pPr>
            <a:endParaRPr lang="en-US" sz="1800" dirty="0" smtClean="0"/>
          </a:p>
        </p:txBody>
      </p:sp>
      <p:cxnSp>
        <p:nvCxnSpPr>
          <p:cNvPr id="7" name="Straight Connector 6"/>
          <p:cNvCxnSpPr/>
          <p:nvPr/>
        </p:nvCxnSpPr>
        <p:spPr bwMode="auto">
          <a:xfrm>
            <a:off x="425450" y="1031875"/>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581025"/>
            <a:ext cx="8178800" cy="523875"/>
          </a:xfrm>
        </p:spPr>
        <p:txBody>
          <a:bodyPr/>
          <a:lstStyle/>
          <a:p>
            <a:pPr eaLnBrk="1" hangingPunct="1"/>
            <a:r>
              <a:rPr lang="en-US" sz="2600" b="1" i="1" dirty="0" smtClean="0">
                <a:latin typeface="Arial Rounded MT Bold" panose="020F0704030504030204" pitchFamily="34" charset="0"/>
              </a:rPr>
              <a:t>Industry Country Summaries</a:t>
            </a:r>
          </a:p>
        </p:txBody>
      </p:sp>
      <p:sp>
        <p:nvSpPr>
          <p:cNvPr id="22531" name="Rectangle 3"/>
          <p:cNvSpPr>
            <a:spLocks noGrp="1" noChangeArrowheads="1"/>
          </p:cNvSpPr>
          <p:nvPr>
            <p:ph idx="1"/>
          </p:nvPr>
        </p:nvSpPr>
        <p:spPr>
          <a:xfrm>
            <a:off x="266700" y="2009775"/>
            <a:ext cx="8204200" cy="3835400"/>
          </a:xfrm>
        </p:spPr>
        <p:txBody>
          <a:bodyPr/>
          <a:lstStyle/>
          <a:p>
            <a:pPr eaLnBrk="1" hangingPunct="1">
              <a:lnSpc>
                <a:spcPct val="80000"/>
              </a:lnSpc>
              <a:buClr>
                <a:schemeClr val="accent5"/>
              </a:buClr>
              <a:buFontTx/>
              <a:buChar char="•"/>
              <a:defRPr/>
            </a:pPr>
            <a:r>
              <a:rPr lang="en-US" sz="2800" dirty="0" smtClean="0">
                <a:latin typeface="Arial Rounded MT Bold" panose="020F0704030504030204" pitchFamily="34" charset="0"/>
              </a:rPr>
              <a:t>Industry country summaries identify areas of strength and weakness, along with best opportunities for improvement.</a:t>
            </a:r>
          </a:p>
          <a:p>
            <a:pPr eaLnBrk="1" hangingPunct="1">
              <a:lnSpc>
                <a:spcPct val="80000"/>
              </a:lnSpc>
              <a:buClr>
                <a:schemeClr val="accent5"/>
              </a:buClr>
              <a:buFontTx/>
              <a:buChar char="•"/>
              <a:defRPr/>
            </a:pPr>
            <a:endParaRPr lang="en-US" sz="2800" dirty="0" smtClean="0">
              <a:latin typeface="Arial Rounded MT Bold" panose="020F0704030504030204" pitchFamily="34" charset="0"/>
            </a:endParaRPr>
          </a:p>
          <a:p>
            <a:pPr eaLnBrk="1" hangingPunct="1">
              <a:lnSpc>
                <a:spcPct val="80000"/>
              </a:lnSpc>
              <a:buClr>
                <a:schemeClr val="accent5"/>
              </a:buClr>
              <a:buFontTx/>
              <a:buChar char="•"/>
              <a:defRPr/>
            </a:pPr>
            <a:r>
              <a:rPr lang="en-US" sz="2800" dirty="0" smtClean="0">
                <a:latin typeface="Arial Rounded MT Bold" panose="020F0704030504030204" pitchFamily="34" charset="0"/>
              </a:rPr>
              <a:t>Industry country summaries are used to assess VG country achievement in all areas and serve as part of the VG’s concrete deliverables to the UNSC (along with the sector papers).</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D66D7441-A445-4678-A831-6B63B516BC41}" type="slidenum">
              <a:rPr lang="en-US" sz="1200" smtClean="0"/>
              <a:pPr eaLnBrk="1" hangingPunct="1"/>
              <a:t>3</a:t>
            </a:fld>
            <a:endParaRPr lang="en-US" sz="1200" smtClean="0"/>
          </a:p>
        </p:txBody>
      </p:sp>
      <p:cxnSp>
        <p:nvCxnSpPr>
          <p:cNvPr id="6" name="Straight Connector 5"/>
          <p:cNvCxnSpPr/>
          <p:nvPr/>
        </p:nvCxnSpPr>
        <p:spPr bwMode="auto">
          <a:xfrm>
            <a:off x="425450" y="1136650"/>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a:xfrm>
            <a:off x="457200" y="123825"/>
            <a:ext cx="7083425" cy="530225"/>
          </a:xfrm>
        </p:spPr>
        <p:txBody>
          <a:bodyPr/>
          <a:lstStyle/>
          <a:p>
            <a:pPr eaLnBrk="1" hangingPunct="1"/>
            <a:r>
              <a:rPr lang="en-US" sz="2600" b="1" i="1" dirty="0" smtClean="0">
                <a:latin typeface="Arial Rounded MT Bold" panose="020F0704030504030204" pitchFamily="34" charset="0"/>
              </a:rPr>
              <a:t>Summary of Progress </a:t>
            </a:r>
          </a:p>
        </p:txBody>
      </p:sp>
      <p:sp>
        <p:nvSpPr>
          <p:cNvPr id="23555" name="Rectangle 1027"/>
          <p:cNvSpPr>
            <a:spLocks noGrp="1" noChangeArrowheads="1"/>
          </p:cNvSpPr>
          <p:nvPr>
            <p:ph idx="1"/>
          </p:nvPr>
        </p:nvSpPr>
        <p:spPr>
          <a:xfrm>
            <a:off x="190500" y="1090613"/>
            <a:ext cx="8597900" cy="5194300"/>
          </a:xfrm>
        </p:spPr>
        <p:txBody>
          <a:bodyPr/>
          <a:lstStyle/>
          <a:p>
            <a:pPr eaLnBrk="1" hangingPunct="1">
              <a:lnSpc>
                <a:spcPct val="90000"/>
              </a:lnSpc>
              <a:buClr>
                <a:schemeClr val="accent5"/>
              </a:buClr>
              <a:buFontTx/>
              <a:buChar char="•"/>
              <a:defRPr/>
            </a:pPr>
            <a:r>
              <a:rPr lang="en-US" sz="2000" dirty="0" smtClean="0">
                <a:latin typeface="Arial Rounded MT Bold" panose="020F0704030504030204" pitchFamily="34" charset="0"/>
              </a:rPr>
              <a:t>22 countries reported progress; </a:t>
            </a:r>
            <a:r>
              <a:rPr lang="en-US" sz="2000" dirty="0" smtClean="0">
                <a:solidFill>
                  <a:srgbClr val="FF0000"/>
                </a:solidFill>
                <a:latin typeface="Arial Rounded MT Bold" panose="020F0704030504030204" pitchFamily="34" charset="0"/>
              </a:rPr>
              <a:t>23</a:t>
            </a:r>
            <a:r>
              <a:rPr lang="en-US" sz="2000" dirty="0" smtClean="0">
                <a:latin typeface="Arial Rounded MT Bold" panose="020F0704030504030204" pitchFamily="34" charset="0"/>
              </a:rPr>
              <a:t> </a:t>
            </a:r>
            <a:r>
              <a:rPr lang="en-US" sz="2000" dirty="0" smtClean="0">
                <a:latin typeface="Arial Rounded MT Bold" panose="020F0704030504030204" pitchFamily="34" charset="0"/>
              </a:rPr>
              <a:t>countries attending</a:t>
            </a:r>
          </a:p>
          <a:p>
            <a:pPr eaLnBrk="1" hangingPunct="1">
              <a:lnSpc>
                <a:spcPct val="0"/>
              </a:lnSpc>
              <a:buClr>
                <a:schemeClr val="accent5"/>
              </a:buClr>
              <a:buFontTx/>
              <a:buChar char="•"/>
              <a:defRPr/>
            </a:pPr>
            <a:endParaRPr lang="en-US" sz="2000" dirty="0" smtClean="0">
              <a:latin typeface="Arial Rounded MT Bold" panose="020F0704030504030204" pitchFamily="34" charset="0"/>
            </a:endParaRPr>
          </a:p>
          <a:p>
            <a:pPr eaLnBrk="1" hangingPunct="1">
              <a:lnSpc>
                <a:spcPct val="90000"/>
              </a:lnSpc>
              <a:buClr>
                <a:schemeClr val="accent5"/>
              </a:buClr>
              <a:buFontTx/>
              <a:buChar char="•"/>
              <a:defRPr/>
            </a:pPr>
            <a:r>
              <a:rPr lang="en-US" sz="2000" u="sng" dirty="0" smtClean="0">
                <a:latin typeface="Arial Rounded MT Bold" panose="020F0704030504030204" pitchFamily="34" charset="0"/>
              </a:rPr>
              <a:t>Detailed</a:t>
            </a:r>
            <a:r>
              <a:rPr lang="en-US" sz="2000" dirty="0" smtClean="0">
                <a:latin typeface="Arial Rounded MT Bold" panose="020F0704030504030204" pitchFamily="34" charset="0"/>
              </a:rPr>
              <a:t> industry scorecard country summaries prepared for each of the 6 industries covered by mini-presentations or the revisited sector paper this year, showing the number of countries having:</a:t>
            </a:r>
          </a:p>
          <a:p>
            <a:pPr eaLnBrk="1" hangingPunct="1">
              <a:lnSpc>
                <a:spcPct val="90000"/>
              </a:lnSpc>
              <a:buClr>
                <a:schemeClr val="accent5"/>
              </a:buClr>
              <a:buFont typeface="Arial" charset="0"/>
              <a:buNone/>
              <a:defRPr/>
            </a:pPr>
            <a:r>
              <a:rPr lang="en-US" sz="1800" dirty="0" smtClean="0">
                <a:latin typeface="Arial Rounded MT Bold" panose="020F0704030504030204" pitchFamily="34" charset="0"/>
              </a:rPr>
              <a:t>Number</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___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___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___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___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___	Industry-level prices calculated</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___	Industry-level turnover collected</a:t>
            </a:r>
          </a:p>
          <a:p>
            <a:pPr eaLnBrk="1" hangingPunct="1">
              <a:lnSpc>
                <a:spcPct val="40000"/>
              </a:lnSpc>
              <a:buClr>
                <a:schemeClr val="accent5"/>
              </a:buClr>
              <a:buFont typeface="Arial" charset="0"/>
              <a:buNone/>
              <a:defRPr/>
            </a:pPr>
            <a:endParaRPr lang="en-US" sz="1800" dirty="0" smtClean="0">
              <a:latin typeface="Arial Rounded MT Bold" panose="020F0704030504030204" pitchFamily="34" charset="0"/>
            </a:endParaRP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Rating</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1. ___  Detailed turnover and prices well aligned</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2. ___  Detailed turnover and prices well aligned soon</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3. ___  Industry-level turnover and prices aligned</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4. ___  Industry-level turnover and prices aligned soon</a:t>
            </a:r>
          </a:p>
          <a:p>
            <a:pPr eaLnBrk="1" hangingPunct="1">
              <a:lnSpc>
                <a:spcPct val="70000"/>
              </a:lnSpc>
              <a:buClr>
                <a:schemeClr val="accent5"/>
              </a:buClr>
              <a:buFont typeface="Arial" charset="0"/>
              <a:buNone/>
              <a:defRPr/>
            </a:pPr>
            <a:r>
              <a:rPr lang="en-US" sz="1800" dirty="0" smtClean="0">
                <a:latin typeface="Arial Rounded MT Bold" panose="020F0704030504030204" pitchFamily="34" charset="0"/>
              </a:rPr>
              <a:t>5. ___  Other-no industry coverage for prices and/or turnover</a:t>
            </a:r>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84F71F52-E950-4E88-83C6-CBB6624EA57A}" type="slidenum">
              <a:rPr lang="en-US" sz="1200" smtClean="0"/>
              <a:pPr eaLnBrk="1" hangingPunct="1"/>
              <a:t>4</a:t>
            </a:fld>
            <a:endParaRPr lang="en-US" sz="1200" smtClean="0"/>
          </a:p>
        </p:txBody>
      </p:sp>
      <p:sp>
        <p:nvSpPr>
          <p:cNvPr id="15365" name="Rectangle 1032"/>
          <p:cNvSpPr>
            <a:spLocks noChangeArrowheads="1"/>
          </p:cNvSpPr>
          <p:nvPr/>
        </p:nvSpPr>
        <p:spPr bwMode="auto">
          <a:xfrm>
            <a:off x="228600" y="666750"/>
            <a:ext cx="57408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600" u="sng" dirty="0">
                <a:latin typeface="Arial Rounded MT Bold" panose="020F0704030504030204" pitchFamily="34" charset="0"/>
              </a:rPr>
              <a:t>Detailed Report Findings: VG </a:t>
            </a:r>
            <a:r>
              <a:rPr lang="en-US" sz="2600" u="sng" dirty="0" smtClean="0">
                <a:latin typeface="Arial Rounded MT Bold" panose="020F0704030504030204" pitchFamily="34" charset="0"/>
              </a:rPr>
              <a:t>2017</a:t>
            </a:r>
            <a:endParaRPr lang="en-US" sz="2600" u="sng" dirty="0">
              <a:latin typeface="Arial Rounded MT Bold" panose="020F0704030504030204" pitchFamily="34" charset="0"/>
            </a:endParaRPr>
          </a:p>
        </p:txBody>
      </p:sp>
      <p:cxnSp>
        <p:nvCxnSpPr>
          <p:cNvPr id="7" name="Straight Connector 6"/>
          <p:cNvCxnSpPr/>
          <p:nvPr/>
        </p:nvCxnSpPr>
        <p:spPr bwMode="auto">
          <a:xfrm>
            <a:off x="425450" y="642938"/>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Grp="1" noChangeArrowheads="1"/>
          </p:cNvSpPr>
          <p:nvPr>
            <p:ph type="title"/>
          </p:nvPr>
        </p:nvSpPr>
        <p:spPr>
          <a:xfrm>
            <a:off x="245539" y="115910"/>
            <a:ext cx="8509000" cy="1016001"/>
          </a:xfrm>
        </p:spPr>
        <p:txBody>
          <a:bodyPr/>
          <a:lstStyle/>
          <a:p>
            <a:pPr eaLnBrk="1" hangingPunct="1"/>
            <a:r>
              <a:rPr lang="en-US" sz="2400" b="1" i="1" dirty="0" smtClean="0">
                <a:latin typeface="Arial Rounded MT Bold" panose="020F0704030504030204" pitchFamily="34" charset="0"/>
              </a:rPr>
              <a:t>Other financial service activities (investment banking) ISIC 6499</a:t>
            </a:r>
          </a:p>
        </p:txBody>
      </p:sp>
      <p:sp>
        <p:nvSpPr>
          <p:cNvPr id="17411" name="Rectangle 11"/>
          <p:cNvSpPr>
            <a:spLocks noGrp="1" noChangeArrowheads="1"/>
          </p:cNvSpPr>
          <p:nvPr>
            <p:ph idx="1"/>
          </p:nvPr>
        </p:nvSpPr>
        <p:spPr>
          <a:xfrm>
            <a:off x="689791" y="1315391"/>
            <a:ext cx="6930209" cy="4775893"/>
          </a:xfrm>
        </p:spPr>
        <p:txBody>
          <a:bodyPr/>
          <a:lstStyle/>
          <a:p>
            <a:pPr eaLnBrk="1" hangingPunct="1">
              <a:lnSpc>
                <a:spcPct val="90000"/>
              </a:lnSpc>
              <a:buFont typeface="Arial" charset="0"/>
              <a:buNone/>
            </a:pPr>
            <a:r>
              <a:rPr lang="en-US" sz="2000" dirty="0" smtClean="0">
                <a:latin typeface="Arial Rounded MT Bold" panose="020F0704030504030204" pitchFamily="34" charset="0"/>
              </a:rPr>
              <a:t>Number of countries having:</a:t>
            </a:r>
          </a:p>
          <a:p>
            <a:pPr eaLnBrk="1" hangingPunct="1">
              <a:lnSpc>
                <a:spcPct val="10000"/>
              </a:lnSpc>
              <a:buFont typeface="Arial" charset="0"/>
              <a:buNone/>
            </a:pPr>
            <a:endParaRPr lang="en-US" sz="2600" dirty="0" smtClean="0">
              <a:latin typeface="Arial Rounded MT Bold" panose="020F0704030504030204" pitchFamily="34" charset="0"/>
            </a:endParaRPr>
          </a:p>
          <a:p>
            <a:pPr eaLnBrk="1" hangingPunct="1">
              <a:buFont typeface="Arial" charset="0"/>
              <a:buNone/>
            </a:pPr>
            <a:r>
              <a:rPr lang="en-US" sz="1800" u="sng" dirty="0" smtClean="0">
                <a:latin typeface="Arial Rounded MT Bold" panose="020F0704030504030204" pitchFamily="34" charset="0"/>
              </a:rPr>
              <a:t>  2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a:t>
            </a:r>
            <a:r>
              <a:rPr lang="en-US" sz="1800" u="sng" dirty="0">
                <a:latin typeface="Arial Rounded MT Bold" panose="020F0704030504030204" pitchFamily="34" charset="0"/>
              </a:rPr>
              <a:t> </a:t>
            </a:r>
            <a:r>
              <a:rPr lang="en-US" sz="1800" u="sng" dirty="0" smtClean="0">
                <a:latin typeface="Arial Rounded MT Bold" panose="020F0704030504030204" pitchFamily="34" charset="0"/>
              </a:rPr>
              <a:t>2  </a:t>
            </a:r>
            <a:r>
              <a:rPr lang="en-US" sz="1800" dirty="0" smtClean="0">
                <a:latin typeface="Arial Rounded MT Bold" panose="020F0704030504030204" pitchFamily="34" charset="0"/>
              </a:rPr>
              <a:t>	Industry-level prices calculated</a:t>
            </a:r>
          </a:p>
          <a:p>
            <a:pPr eaLnBrk="1" hangingPunct="1">
              <a:buFont typeface="Arial" charset="0"/>
              <a:buNone/>
            </a:pPr>
            <a:r>
              <a:rPr lang="en-US" sz="1800" u="sng" dirty="0" smtClean="0">
                <a:latin typeface="Arial Rounded MT Bold" panose="020F0704030504030204" pitchFamily="34" charset="0"/>
              </a:rPr>
              <a:t> </a:t>
            </a:r>
            <a:r>
              <a:rPr lang="en-US" sz="1800" u="sng" dirty="0">
                <a:latin typeface="Arial Rounded MT Bold" panose="020F0704030504030204" pitchFamily="34" charset="0"/>
              </a:rPr>
              <a:t> </a:t>
            </a:r>
            <a:r>
              <a:rPr lang="en-US" sz="1800" u="sng" dirty="0" smtClean="0">
                <a:latin typeface="Arial Rounded MT Bold" panose="020F0704030504030204" pitchFamily="34" charset="0"/>
              </a:rPr>
              <a:t>3 </a:t>
            </a:r>
            <a:r>
              <a:rPr lang="en-US" sz="1800" dirty="0" smtClean="0">
                <a:latin typeface="Arial Rounded MT Bold" panose="020F0704030504030204" pitchFamily="34" charset="0"/>
              </a:rPr>
              <a:t>	Industry-level turnover collected</a:t>
            </a:r>
          </a:p>
          <a:p>
            <a:pPr eaLnBrk="1" hangingPunct="1">
              <a:buFont typeface="Arial" charset="0"/>
              <a:buNone/>
            </a:pPr>
            <a:endParaRPr lang="en-US" sz="1800" dirty="0" smtClean="0">
              <a:latin typeface="Arial Rounded MT Bold" panose="020F0704030504030204" pitchFamily="34" charset="0"/>
            </a:endParaRPr>
          </a:p>
          <a:p>
            <a:pPr eaLnBrk="1" hangingPunct="1">
              <a:buFont typeface="Arial" charset="0"/>
              <a:buNone/>
            </a:pPr>
            <a:r>
              <a:rPr lang="en-US" sz="1800" dirty="0" smtClean="0">
                <a:latin typeface="Arial Rounded MT Bold" panose="020F0704030504030204" pitchFamily="34" charset="0"/>
              </a:rPr>
              <a:t>Ratings of:</a:t>
            </a:r>
          </a:p>
          <a:p>
            <a:pPr eaLnBrk="1" hangingPunct="1">
              <a:buFont typeface="Arial" charset="0"/>
              <a:buNone/>
            </a:pPr>
            <a:r>
              <a:rPr lang="en-US" sz="1800" dirty="0" smtClean="0">
                <a:latin typeface="Arial Rounded MT Bold" panose="020F0704030504030204" pitchFamily="34" charset="0"/>
              </a:rPr>
              <a:t>1. </a:t>
            </a: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Detailed turnover and prices well aligned</a:t>
            </a:r>
          </a:p>
          <a:p>
            <a:pPr eaLnBrk="1" hangingPunct="1">
              <a:buFont typeface="Arial" charset="0"/>
              <a:buNone/>
            </a:pPr>
            <a:r>
              <a:rPr lang="en-US" sz="1800" dirty="0" smtClean="0">
                <a:latin typeface="Arial Rounded MT Bold" panose="020F0704030504030204" pitchFamily="34" charset="0"/>
              </a:rPr>
              <a:t>2.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 soon</a:t>
            </a:r>
          </a:p>
          <a:p>
            <a:pPr eaLnBrk="1" hangingPunct="1">
              <a:buFont typeface="Arial" charset="0"/>
              <a:buNone/>
            </a:pPr>
            <a:r>
              <a:rPr lang="en-US" sz="1800" dirty="0" smtClean="0">
                <a:latin typeface="Arial Rounded MT Bold" panose="020F0704030504030204" pitchFamily="34" charset="0"/>
              </a:rPr>
              <a:t>3. </a:t>
            </a:r>
            <a:r>
              <a:rPr lang="en-US" sz="1800" u="sng" dirty="0" smtClean="0">
                <a:latin typeface="Arial Rounded MT Bold" panose="020F0704030504030204" pitchFamily="34" charset="0"/>
              </a:rPr>
              <a:t> </a:t>
            </a:r>
            <a:r>
              <a:rPr lang="en-US" sz="1800" u="sng" dirty="0">
                <a:latin typeface="Arial Rounded MT Bold" panose="020F0704030504030204" pitchFamily="34" charset="0"/>
              </a:rPr>
              <a:t> </a:t>
            </a:r>
            <a:r>
              <a:rPr lang="en-US" sz="1800" u="sng" dirty="0" smtClean="0">
                <a:latin typeface="Arial Rounded MT Bold" panose="020F0704030504030204" pitchFamily="34" charset="0"/>
              </a:rPr>
              <a:t>0 </a:t>
            </a:r>
            <a:r>
              <a:rPr lang="en-US" sz="1800" dirty="0" smtClean="0">
                <a:latin typeface="Arial Rounded MT Bold" panose="020F0704030504030204" pitchFamily="34" charset="0"/>
              </a:rPr>
              <a:t>  Industry-level turnover and prices aligned</a:t>
            </a:r>
          </a:p>
          <a:p>
            <a:pPr eaLnBrk="1" hangingPunct="1">
              <a:buFont typeface="Arial" charset="0"/>
              <a:buNone/>
            </a:pPr>
            <a:r>
              <a:rPr lang="en-US" sz="1800" dirty="0" smtClean="0">
                <a:latin typeface="Arial Rounded MT Bold" panose="020F0704030504030204" pitchFamily="34" charset="0"/>
              </a:rPr>
              <a:t>4.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Industry-level turnover and prices aligned soon</a:t>
            </a:r>
          </a:p>
          <a:p>
            <a:pPr eaLnBrk="1" hangingPunct="1">
              <a:buFont typeface="Arial" charset="0"/>
              <a:buNone/>
            </a:pPr>
            <a:r>
              <a:rPr lang="en-US" sz="1800" dirty="0" smtClean="0">
                <a:latin typeface="Arial Rounded MT Bold" panose="020F0704030504030204" pitchFamily="34" charset="0"/>
              </a:rPr>
              <a:t>5. </a:t>
            </a:r>
            <a:r>
              <a:rPr lang="en-US" sz="1800" u="sng" dirty="0" smtClean="0">
                <a:latin typeface="Arial Rounded MT Bold" panose="020F0704030504030204" pitchFamily="34" charset="0"/>
              </a:rPr>
              <a:t> 21 </a:t>
            </a:r>
            <a:r>
              <a:rPr lang="en-US" sz="1800" dirty="0" smtClean="0">
                <a:latin typeface="Arial Rounded MT Bold" panose="020F0704030504030204" pitchFamily="34" charset="0"/>
              </a:rPr>
              <a:t>  Other-no industry coverage for prices and/or turnover</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96EA2BD2-2711-4418-BABD-33CB5C8796B7}" type="slidenum">
              <a:rPr lang="en-US" sz="1200" smtClean="0"/>
              <a:pPr eaLnBrk="1" hangingPunct="1"/>
              <a:t>5</a:t>
            </a:fld>
            <a:endParaRPr lang="en-US" sz="1200" smtClean="0"/>
          </a:p>
        </p:txBody>
      </p:sp>
      <p:cxnSp>
        <p:nvCxnSpPr>
          <p:cNvPr id="10" name="Straight Connector 9"/>
          <p:cNvCxnSpPr/>
          <p:nvPr/>
        </p:nvCxnSpPr>
        <p:spPr bwMode="auto">
          <a:xfrm>
            <a:off x="498475" y="1219000"/>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sp>
        <p:nvSpPr>
          <p:cNvPr id="2" name="AutoShape 2" descr="data:image/jpeg;base64,/9j/4AAQSkZJRgABAQAAAQABAAD/2wCEAAkGBxQSEhUUExQWFhUXGBsbGBgYGB0gIRsfIh0cIBwaIB8cHiggGh0mHxwcITEhJSosLi4uHx8zODMsNygtLisBCgoKDg0OGxAQGzQmHyQsLCw0NCwsLTQvLCwsLCwsLCwsLDQsLCwsLCwsLCwsLCwsNCwsLCwsLCwsLCwsLCwsLP/AABEIALcBFAMBIgACEQEDEQH/xAAbAAACAgMBAAAAAAAAAAAAAAAEBQMGAAECB//EAEIQAAIBAgQDBgMGAwcDBAMAAAECEQMhAAQSMQVBUQYTImFxgTKRoRQjQrHB0VLh8AdicoKisvEVM9IWQ1PCJGOS/8QAGQEAAwEBAQAAAAAAAAAAAAAAAQIDAAQF/8QALREAAgIBAwIEBAcBAAAAAAAAAAECESEDEjFBUQQTImEygbHwFHGRocHR4fH/2gAMAwEAAhEDEQA/AKNT7Ou6K1J6dSQDpDQwttBwFmsjUpD7ymy+o/qcC0axERyw7yHaKuoI1kjo0MP9WIMKVielG/yw04agZKogHw/vgupxLLVR97l0n+KmSh+W2J8nkcqZ7quyFhGmqP8A7C2FfA0UVxaA5GMS0pVrqGkcvLDSv2azSCVVaq/xU2DfzxFQy7ll1IyFCJ1CIEwZnYYzsySLF2X4Ic4QiIASd2G1rn0xfOI8Ay1J8tlkVQJLVKhABIF2JPTwnyGGXZ7s4mVZFViWamzO4YgC67DaBtf1OKl2yzS1alTS2pQiojT1vNhf4fecGtiyO/U6RNx3tLTq6qdKippKw0PAUtHMgCNJvG3XFFz4qUmINMVEN1YATHKR1/njl81mFtAceW/88TU+IiohVgVdPFcR4fxfIwfScI5NjUl7AiVqbeEKPgnYdPznDGlw1KtRFKrGlJMbDQJiNrTfAZRWUtY2In2NhzjDrhtAIKlYk+JEUTsIpoWI+n1wljirtOymoAmhY5aBfoLXED88c5kJlKXduq9/VANQ6bUl3FPb4jZm9h1xPlPuVbN1F1uSQlplvIcqaCJJ3MDqMCZWutRiWfUWMtPMneZ3wbpCqNsDo5ddQIA0t5D9euG2T4OHp1aaIoYwy2sGHLykWtiVeB64ZCUi0ctyYjr0xbexvAq1TSawFNb6WAPiIMRe31wsblwO0op2ebjLaDFWmFMwCQIJ8j+mD6+XSAAgJi40eu9set5/P5OhRNLu0do8SEbHzJuSL7fTHlXGMnDqaRCAKIU7eQncfXDSVYsEbeaIK/AkeoreFUAXWIG0cvM7Yl4gtMnuwiAxLQo8CD9TYT5jEtHOGoZCkgWA5Egbk9P654MocIqOrSo1ORqLbQNgI8779OmEV3kLS6FcTKKxnSsf4R9Mc/Zl1uulfgJAgfhGr2MA4ttPswBBd9MEbGB/q1Yw5XJUX8Tqakwd2M7RuQPlhsitopdDQ5ACLq8lF/pvi0cPB0QcqpHU0lEe7AYZNxWjSlUUyDBCwgty3GNZTjJZz90ERQSxmSegGkCSffGdMFPsC5fhpIJ7miGkaToUhY5gKpE4IrcMDuWKUVLb6aNMX5m4YiekYr+f7T1y0KdAJ2ABjyk3nHGUzdVqqaqjMNQsSY+V/wA8Z3RsNjurwmiplyimIsqD8go+mBK2VyS20qx3jSPzAH54QLUa9gen9Az9Maq5g2OxHtb3AwNrfUPp7D6kcnIBy6xIklF2m/W8Ysaf9KpVHptladQK1nMCRuDASMUBc56/KfywZll1TVcgUwACTzIsFGDG4me1noOe4zwzu9NPI0ZaxIoIdImGbYEkC4xzwDg/Ce4V66UiHqVFpu6lWYAz4tM8iMea18wGO1uUcsc1c+8IoYgAsd+ZifyGHUn1EcYrg9WTsjwerXYL3ekUwfDUgSWPXyG2JMx/ZlwxlYq5EAmQ6GPpjyN8w1jqM9ZxG+aZrNHrht3sBo9S7Of2ZU6mXSprKaxqju5sdjvzWMbxSqHaCpV1OSwlrAMQAAAAAOgAAxmDjt+4lFOW0YIoLIaen6E/piICwwZlRP8AXqP1xpPAIrIL4cH8HWSb/hwOtFTzwbwinpqkf3cLJ4DFZJuD1qgcDaeatGPYsh2W7ygh+0ay6gkOqul+XI/XHjX2Y07Ey52n8PUkc26dMMOF57MINFN3RvwFWInqh6zy87c7ZNJ2PmqLdS7UsddJkJCzQbSRtMaQDy8Nr4VZ7IirHcZhUNzpqqRNgBfaAFjCng9Ul6rsCW1BzNjqAYTeJuRgPO1Jqtpq6dPhggH4Rp5ek++FtsOBhW4TnUuaOsfxUmDCPQX+mA6XElQw4Kkbq6kT1BB5RaMSZbPVqdw6H/MVJ+Y+k4Y5fjtarK1KAqr/AHl1fmNvfAfuhk30YpbLAMwpJ4XWQw2IMlY5arEW88WHP5MutOhqAUKO8YclWNRHUloAHPA3E8srrTNJRRKMSFmVvvYSQZvhpl8qagIBABI3YAGBYSJNr8tycLuXQNdyvZviXj+8ptTVQFQbhV5CevMnmZOGI4RRqoGO5uGSZHuN8POH8FqGqoanpQkA1BDx0uCT8wMWDjNHJZQhGJetEhWaB6kLAPoMFQvPBt3QS8Aq0ctpNUF7QAxFoNjf4ifX2wRx3tYWVgp7qkxv1J5jUYWDvHrhBxnM1FqaqHdIGE6NEDnswv8AnhM+fdzDoZJ+KQUnltsJt74G51SDtvLGFd0qDvjFSPDqLX6geAEHnc4W8Vd0FioWATCLIEAxc3t6Y3kGpv3tFJBqKdrQ6yRbYHcYnqdmM3XCugptTKJGt4nwKDZbi/XBUW2ZySRrhXFWL6aRIpAamdkAIUAFrC08ue4xAvG61V3UOwDq2iDERcAR6AczfDOnwKslJ0amlOVF0YkELJ0wxkScKsjkW1akUkppb5AEz0t+mA6TAsgWUos1VCxJOpbkzzHXHfEqBNdjH4z+eLauRy1ByrtrqkjQAYVZuDP4iB8vPCZ+HFsxCvdnJM/hBIkzGwkn2wM2NSOszl9dSQplwpt1IE/6pxviihFFJDdTcjdnNvW22GVXNg0xWVNLHUlENA0rJGv102+fXCRKbUxrc6wPhOqeR1GTvA5+flOM8Gq8oC+87wJq1KIF7gnc78riPLDSlliCDoAI5ibfI4V5OsdQJpkcxFpkzb0FsPaWcBkEkWO46Cdx6YWXYKXUR1cnfbAVaheATAuY/rfFnbMKbLDMdgPPa28Y1S4YjAzZRJZup6/oPngpsEqEXDeG6wXqQtJdzFzb4QeZxDxTNmrA06aa2RQdv3OLBxCjrAVPCi2VR+Z88KqmRYdDhtysShC6D/kftGOHO3l5/uMM61GNxgKpS5kb7D9fTFExGjMzICeag/PArPY4MzySw8lUfTAjoRhkBjHhb+A+vXyGMxzwz4T69PIYzDpCWAKdvQYJ4d8RHK3+4YHSLc7csE062kggbfXCPgK5IwLgDfDTJUwrpJvcN0Hl5nENBCxMFaZPNifoQDGDqPACw/7iHoFdf1IwrGWAN69yN7kWwQmaP8I+f7Y7bs/mAJFNj/hEz52kYDzGTqJGpXF+YP8ALApDJsYVOKTUVgsNbV/eggj+fXGfZabXaJ3/AKjAqZQ2bvVXSZAKNb3HLEtclZFj6WH+q+FfsOl3RJlqp1aaaIPPf8+eGtVai09IOpiSdRHwgfhEelz6j0C4BT1lQ0yZYnou5J5X5YlrcRL1D3ZIEGOgAUx+hxOXIyoAqU5I10lcMTfmDuQCYMcx7jlhpwDMJTqrC1ABLaHLaSAJIv5A88ayVQ1E8RnxG5FxBMH+Xrg7L5lDUI0eLQxJUnbSfkDyxrvAdtKxxxjtulVE+zIqVAfFJAm3JkEiOkRgDM9qSVAzGXXMLsdSBo9xe/UdD0wjC0aksVIRY1SBc9Ad5P09sQ5jNq5ZddmtaRoAA0wDsFtbpq64fc2LtVFiztfhtRkFTvss/drHdtqWIsCrDEX/AKWWtP2fPUaoGyN903oZkYRcWQqwJsEo0h5l9Nh7bmOnngHKUIOrlJn9P66YLYEO892dzdB1dqTKAQ0rdZnqsz1vgt8j3lcFZUOFJibLAv5WBHyxrh/GGotBesFHSYNuptGxwzzXG1WTURXNWBAaCyqNxEH4jFvfCquQslz6UqZ1VS1Qmfu0khAu0ncz/d+eFOd4hb7uotPwjwaZkRIJA8RbSQJxs1ssxgVa+XJgjXDqZ6Frj5zhgvZd3ddXdmnUAAqliLQATDAHlyJ5YNNvAU0uRXQqM/cNErsSBMEE/IRpvfB/COCameqp8LMULHbxHxCZsdIKxsNU8sMGXL5TwUw9QgX7xSFm10/iG3Mzgbj3E6lQCm8zAL6DA1SLWjYQJi+DSjlmtvCGGayeU0Bav3pgFVQ6RS2UAN5fKI3xSOJVoYKIZLKNtUbtPI6r9N9sP+C8Mq1aNSrModSyxC9dusnT7TjdXL5LLVAQTmWC2UAinzJ8zsLW5zgZeTKlhFbq0xL6YUgwed+c9D541RSahBUx3RJO1isW63JE4acdzVTMQO6C6QqqUSOm9pMGd8SjLOoQvpAYRBN5mQCvRVj1MjC8D2hbw/h58ZnQSBrb/wCNP0JHLp743muKmoyUaXwDwqCbtyk8umDc7lqjL3dNX0X1MRBc28RnkThTT4HWLE93AiBJHX1wyQg9z/Da6QxokKRYreenwkwSPywtrZkCAdQMGQQLHpfyj64ZcJo1hW1NXOX0R3ZBV/WRqBmTgrMVq9RhTqNSrhX+7DEAt5kxqv0wu0NorFWmSNTAXMKJ38z5eXPAmYUSfzxds7kcu+hq1BsuDJLUnJBtFg4/XFbzHDFd2GXrKwFxrIWwgnUZgfPDLAuBM9EEmd7DHLZBVvUJ8kG59egxZstwDMd33q09Wo/GkOelgDIn0wizeU0NFQ1A3RkIP1xRE2jrJ5xtJ0wgmygDy67nG8QUtF4J3xmKJExXTrLA8AsBcFvynHdGpT5qw9G/cYxaACg95SNhaWn/AG4nybozBTABIBYAmAdzAEmN4wtmDxxkd0KRqOyKPCj00OnfZgQQZJvjrL1KIUBc1Bi/eUma/QGYAHlgDiy0krOtFmdAYV2XSTYX0m4vgLUDyOMEsDPItmKB81d6bfUEYlq8UzCjUteIgELVkHzF/nbCrJcMJQ1HQhdxKm/vg2hRpMbsbdFNvkIAxOUq6DxjfUe0M3UqUpJepVmNPdUmWOpeZ+mEmbar+KiwPICnAPlt0/LErcMQo1Sm4hImTpa5gQpu3ttgem7Fo71rDqbYG5VwPtfcbZGqEy7M4VdZIbrsbC5uekbYmpIlNVECGUkEOGtHONmuLH9MQZLh76GqqwhSNTmDBO2+OzxCrH/dRo5QnLntiTlFlFGSNZagCtg2qSQWSALmJi/74Kp0FpoSagJ0soN7llIg26mfIYY5fJymkqhm7AqB7Wi8k/PEFWnUNNqZACkiUBMTtMBonGtLJsvAto8FrOCKUaR13Yk3aJBH8h54XZns3mEJ102BZgbU3I+YEYZVctVZWfS2qDAVo+GeXO4j3wVw/hGbOsCsAeUsxgGZ9DikZXwTkhPxCi1TQGBXQBTjqQI1ctwv0wZRBRDoEajHMm5g7iN8ds1RyoaobGb0zy8w2JxWZherT5GNDbiOtjHrywl3mynHQGdxpXVo5AyIibX22x1SRKiqzHV4QgPIDYD13PzxNmnKrr1J3mqbKY5Qb3J8o5Y7y2moQH7wgTeALxtBkmcboajVbLqCVLFj8UEn5W6dOmOOKZ6qzKsau7UBNU2HMCCOfLHVfLJqGk1YM3KifMiJnp8sDvQAJ11V0C/iUzM7m0bfM+mMk6MGVuI11DqfhnaCZAPrvbltIwxy/GcuX0igzg21EhWG8t0EAbGeW84SV6dUyabIbSNTKvU7GJ9sCZelUFQmPDsNIHJvT194wVaA6ZZO870u1CuQtMB3p1VCwsj8YMEG42G+IXy5phHNWpmBBZlSyizQhYeIHaTGE1ZirlQY31SNtrnkcRiuygtq0mJtbreR7fLBs20d5mrVeAVSgkFxuZXbVLSzCwIHWeuITlUqNTal94qkh7gAqLwROv8ADJaQd+WA24jJJIV/h0sxeQBvIEb35mIwf9soEyQ6+G4DNpBvpN/ERzif56zNGZ5ATpqPTV4KhKC6p8I5zpnqSSdhhV9gakNDCC12JI8R2iNwBbeJMnB1Fk31q56M7IOWwnUx8pwPmctIv4zCm5dV9QFBL/MYBhPTy4VQ7LLuxKKNt/jb05DDD7bUrMUqeONarrAhVBAtsbdJ9MZWpMDqYhVX4lWQLDa4sSRz88cV8uSukOoY3JO4+lhggQTSz9Sn92j1dM7EkoRyGhvwxOJXzy1yBVoUam8sgNBrSbn4It/U4CWlsAyMOciZ8trC3547qU6DU2LKFqRYJOnznUp6/wA8ZGZlCpTUJ3davQfVDkrKgHdlKeL6YL4lxjM07nM0M3T0MPFDmCQCCHAYEmDbp64Snh4YEpBi5sZUHYQJEeeA87k2UDVpAYBlJB2vBBi/PDoRjL/rFByWOSpqSbhHZR7CTGMwno2nSbT18h5YzFESYuyuXkCWCjqZ/QYZ1OG0kXUK9Nj0UmfyGLX2P4OqKrP4rbKJ39bbYYcWq5SshAfRpMWpzfpAEzgOwqKPM2Umwab/ANb4b8N7PGqL1KS+TVFH64c8O4rTyjsqOWQrOo02+Kdvpjeb4mKw10nAck6goKmLDY+mFlOho6dvkccW4YtbJ0l7009EfgmbRBhhbnhRluwTaQxrUyCJ/FMfL6YZdpsy691pYgNTWQCYO242wZluIMM2E1fdkyF5XXliHmT4L+VHkpWayXcMQpUxaZQ/nt7Rgvg3B62ZEmoTc/E5vHmCbYsdfiBWs2oAgM34FmOXKcaocROoOEpgkSNgRPLl1xvMCtIRZns5mEJCamiZ8Qj2k4no8IzC0i6OTtKArPrzM4stTiTavCJ8xe/PY4YZfNCoNVUwZgAeHkNhh1OLdCSg0rKLwvhWaqtpMpAHiZY9N7W8sNTwDPnSodWQTALIBBNzBi5+eLbUqBl0rVMoGCw/OZv1vhjluOJRpU0ca3g6rgxeRc9RfDXFci0yj8ToVU7tsrqX7oeB1kk3JPim5tfywRms5XRWPcvSOhiGDi5gadtzMmMWfKVBWcpcayTsLbmJmcMq3CbLDKCLAxsYN98JFt/DwPcVyvqeX0EzSUhWIUgcm1XPmJ88TUclnIVwg1MJK2EC526eWLzWR8uYOlwbzMeUc8BUlZySYkkwAeXL6Yzj0SMn7iBeF5h57xQpClqemIcgG3kLHfEa8OzNULGWHOTqktFzFrW/PFkVKhaY8gQQbbdcEVqr5fuyAx3soJidwd/njLSvoBz9yp1MuynR3MGJVdWy78xf6YirZHWNYpshUaiFYanuQQPIHni45rMNVYa5UnmBFo8xfA2czS01hWLMTyi0HnG3PbBnpqGWaMnLBUlWmSFrGoigbMVvIvJFwQdvI4m4lkqSFioYIsSwMzIMRedz0weaJcgVaYIMTNO55C8TGGedXWrBlpadIiUNoMjqJm23PCQe9PA8lXXJR6YQjSjOVJ8Q0tEzt/PE1DhnevU0X0SWs1oMNJg7G3rGLDl0UwtNKYJMRpMesR4ScHU83UpgoGUSCCBeZMmJ2kgcsNGUeRZKRUs12erBWYIziT8CMZuLSOd/nHXAv/RMwYH2eqpNiWRwPmRA9/LHof21qdCmKXhXVBUKLsTq1bG0gcsSZniteqhptqIf4hoBhbQfCNt/liilCsiNS6cHlOZ4VWHxUqnh5lHidt4iMF5vM11grTemqIimxghQLmRF98erV+J1XRqVQwjqVJ0wdsLeI5l2onKVqiCmUCwinUADaSWM7A7XnBk4ICUmeWNxMFfEJbVMh7R00xEzz+mJcrnKbMOQvck2HM2ubYsuY7FUW+CreJaRJHyjE1HsrRRO6bSwa5fZpOxBi3pt88Tc4rI9S7lWOZAPxSJiZ/S+D61el9mXTeoXafHPh0iLaY3nzwbV7FUwhYs/VYdTIkgSNAjY88BUuzFCog0V3DaiGB0mOgtecNujyCpCqpUBgagtt9VvpfAFGoQ6+JlEg6pmL7x1wY/CkkjVWBE7odtUdPWfPHfZul/+Wg1EhdZhhGwIG/rOHTVCSTXILRCkSob3H5eWMx6DmssG0m48O0eZxmKJEWys5ShWpL32w0KVnS34RFzJ+owqNZhq1BrPMhoAYTF4Pni1U82/dKQFsqT4BA8ItOuTv064q/E3pF3ioVUn4Fp9Nt3sfnzwvPA7wsm14gWdZ1AbEEmxkm2w54PRl0+EqetjNo5EC0EGxOFVEUn092mmXKwxm2kAe8yf2xzmOGMjk2KhoAW0+hIERfluDhZaSkho620tPG6urubf+2t58v5YzK50mulRp3v7EDCfMcOrpRWqKjb/AAP4j5GRaI6DEAzlWkxSpSOpJDQNpveNrXxzvRmsnTHWhwywZuorVHNjJN4jHHDiPu2I2C3+U/lhTkeM04AJIO0fzwRQrKxoEEGAQbbeG04m4tcospRaww7KLCubgipv5EicGJXZSCGsBqgjmD5dRgHIgaaoj8bQQeYAIODlAJWZIKGxjqu0euIy5GCOE60fWxEk3UDqJImfPB2fo/es8zqgkDlAA99vywHSpeI7WNuX4V+eJaLMxJdQDsNJn52GBeGibebG3Z14r0z4hMjlzBA2xcm6X5/19cUbgpiqh/vCbHkYPLyw049xOTpGpQrfFMTPKP3x1+H+E59TkH7VkjMUQPhKPMbWj98Lq+ZNNHcbqrH6YsXZzM6ywdpkDTI363j0wz4twxa1KpTXTLoVkoLSIxfyLtpk/Mp00UabSu/ocH5vNg6BqhgBIB8oHnhFneM0aNSpSfUCjFZ0EgkWtE2wPk+I0e9rM1RVJKadRAkBeUx1xw7ZxTwXwy6cBzb9+ilmIM2LHoeWIs7nqgqvDtGowJt0/TC3K8TWkS6upAUkkMLW8sbWpr8X8Vx73w291V5Bt6ll7NVO+L94A8AbqvU+WOeLIsAAKFFRpXrG1vXHXY+Iq9fDP+rCrifEF7/TImWMReJIknpIx0bqgrEjG5M2tVVYRRpGBPw7XERB9cHV3RNFQRpZWBQE/FzaDItOE9WoC1iDK8j0P8/zxE7fe3Y3pjwk2FzfyJM4Frt1GaCyKf8AG4afhttG/LYxifO01akXR2+6WIIjV7hvLCs3q+lMfVj/AOODnzASmRPxEbCSbge2+NtjTASPRFSnTQVl1AmdQbn5kcscZrhVCqZFU6iZ+LY9F8O0YWcQcikStjKifIsAfoY98G8Mpaqii+4xlCF1XIdzjlMHbhnc1WU19QiNLaue82jAXEss6nUtRoBUBSCRcgWJJnfB+dIbMONV9URI6D3xWe03FmWrWpqFKhqZhhsx6FSJ3nyjnia09zaXcotVp3L+A3jXGDoCr0UTFt3JWCP7wwxpZGgFAC04DE7beY6Gy38sIcvkS70k3AZC0TfwrIEDcQSQYsDE4trcJp7w4jbxVMdsdKkc09S3wBHgWWP4APR2HnyYdJxWjSoZfNVCurwKRdpF7kySSIA3nrti4Pkk5Owja4/+3rir9tMulKk7KTqcMSNUgmApMaiAbjaMNKFIRTvBZEpFlUgKRHMj1xrCvOcKA0jWwhFEegj9MZh6ZK13KVleM1wKaVFVKbaV1tT2FgW1G1hfHfFeFIuoJU74ygDKAN9hABDfCbg8tsAPxerUpd0Vmy3UHYERbblgvLZI0z93WIMKylSYIJIgi0G2JOkUWSJOAsysVVhDqBqsfFtMmR7A+uOBkq6MVLfCQTfV1hp2gQfPywTn+I1WDh4GsKGYSRO6mZ8J/bHVDhVbQWp1O8OkeFVkEaogEWtv6YyZmsjNc/UMIQlQtuKavNtjBETttjKgZ6tWprKMKs3ifgUbG88rDnyjHPD+F51GZe4MtJmwB5bkiPTB9LsLmnYlnpoNwCxN4A5COWJqUliizjB5QqzvDQdTBFLBE8MaR+IEgWlgQP6tgHM5SkVXuwQ8HUoMdepm9rSeeGGd7O5igZrI2m/iW677yNvfAeUeIPQmfMSZ3wNwNnVAdc1qbkyRqvYggzYGx/4wbk+MugBM1G2Ckwsc452gWxDVTvXhSdGvrsDtvttgqlwFiy93UEk6RI6qxP0BxpeVJ01lhitRK7whrlO0qFwCjAsdythbrO1sF5DjtGpElU8UAE3M7bgH8/XFW4vVFGrUp6SCFgMAfiKzJBNrkC3Q41mu7Kl9IYAxN94BibX3xJeHi12Gepk9H4ZmFDqdUeI7+p643mfG7EXk8jI/PHnfDmVz3uru+70eEMYNvhFrWWD1xFpdXGiqJWwGoqY3jz3xoxenhjxi9XMf4PW+BFhUA5QbRiypJ5/IRjxzg/aPNUaoNRmamSZGkGB5MJPPn03xauLcXXW4qZtoYeGnTW6gDUSGA8RIBuTzx0Q1lVIjqaE0/Uq/Mp/HMs756upYooqM2ogi2sA+u84GzQZnJCq4ImAyLYFjZSZsInfD169Kpp0ipCiJeoSxuTdl1HnzOCqC02MAvBsyllMjmJgsPfEHrRfUv+G1IxuvoVrK01AYlUvqupU+EyAsqYMzB98TIqd4BTatTHk0fiVQfC8fim4G2LkeBZFEVe6qJN5V9Xz1ftgKv2MouZo5vT5VE/vA2MiNo2wW03TYIvavT9F/QBwjj1XLmrTR3cM4SSQWBAJkeV+czbAuYy9KqxNQ1NTc9RvPsoi+2LdR4JmaQ8BRl/uEfqBiXNcEWqDTqPlySp1I1mk/CQWE+dsTUbxlFFrbeifyKdU4SyDQK1dRa2s2vAsNUX8xjiglVGL06yl4CuzgHUBJAIOnSRJFunU4c1exjZeGCNp1D4KjERM7aiJ6WwlztMrTqP4jDIDqckkatMk21Hax6bWxVeHa4Yv4mL+KK+WA6nncyGLaaTkgCxcWEkRpDXkn6Y5zfHasoxpkKFIZAx3LC4JAB2G8c8L14ms+NHBU3DLsJtYiSI5YJ7PcQpvTSnLmqqS0E3jfYjriNaiTspu0L6/JoJqdoEdNJpVwSVPwSLMCbqTyGHXAuNUDU+P4QWIZWUgAXPiAwmztVQDpWoX6GmD8yR088aziuqwCbg3UnyHJiOeGhKW5YFlp6e1tS/Yj4jlqLO1dI1sxKur3ktB9DBOAeK5YNp0KAxCljq302BuBB+eG+ZyyGgrClTDtUK64Iga4X4bddwcA5PL02asutjrqhViDIV/EPQC/tjogmnV9f6OVtVddB32YyUanNMAkkQWJuDfny2nyPXFk1ECyt/lY/wBdMA5bh9MCEc+/XriaqKVNgKj1BvBp8ogGfli0pURirBeJccWjGo1Lz5xEfvikdo+LpmnoorzLBSCmndlm+xmB/Rx6C2Zon4c648qiE/yx5txnga5XMUKv2ilWpl9R0AgrpIJldxaMIpOTGlFRiW/jGbRXAbV8PL1PXGYo/HOLCvV1I3hACg9ef64zHS3khtTEmSd6YDK3tN/XzwyFE1zrplEb8W4+YHP1wHkQyBmSCqxKHmIFx8+WC6vEEqOHB7pouw3HUED4gbY43ydC4p/f5HfC61SlXC1AJvfkdINxyP8AW2PQeGccE6XHoV9uW3PljzTN8aYqihVAQm6rE+d9rcsNeE8UDlZMEfyxLV3p7kX0tjW1nrClfKDjkcS7qoqAHTpknp0E8/fCerxFArCZOm4UTFufTC2jnmUHmI2Jn5YEtWKaCtNtWXVuLqR8JPXaMU7P9ladas9TVoRzZEUCLCbmdzJ254L4dnxUi14Bj9sNaak7D6/zxb0yRJ3Fi7hfZjLUZIQsTuXYmfaw+mJc7wOhK6W7tgQ0DbYjntudsMHraR4io9ThRnMylRvAdQAi1/yxPVkoq6GhfFnWY7E0swdVVix2BUAW8jfHWY/s0yrCAXW83bVf0ODuEJUWdwD1t9MOlrXvjQl6eKBJZPJO1HZv7GxphwQVVwQIsO8EQPTrhHWyFZmOlNV9hvfY49C/tFyK1XV5dWWnusbS8gjmDPLyxX+zzwNZVah+HUDeJ6dRtO+KRks5BtfYH4H2ZrQCSqjSwKBvFJmCJ8M364ZVuF16CaiGCKGLFmFwFN4AH4oHO04sfCHRiACVNhBvvf18sPKuTXxKy6wVghrCOmD5UZ5aCtbU01ti2eeUOHlgSUpgC8oxU/6dP1xBnsrU7zvqZZSD8NipMek7dZw+zzBKtSmAAP4RPQT588CZdZLrqYAMwA3/AA79Sb44ox9e1/M6nrenP3+gIvHaw061D8ukXt6/LBtHi6MBIKz7/lce4wPmKJhdvjpqR08a/SD8jhRxCnUXxUyrKFUssXuWggbn4cUjox1I3x87IvVUXnP7F44Hm0aqkMOpM8oMSOmAu0vEcq9UmA7WEqeQtEi0+WK9QoVtS6qYFJlXxsw0wVFomRG0Wx3X4QtJWqBWRB8T0XaB5lWBt54eOjttOmFaleqLaGOWr0o8FStTPIA6hz/h1YmfgKVlhc3l3JuVaUMzPleecYq9GmpA0V1aGn7xTf8AulkJt8t8dpTrwZUVBy7pwwA81MnFNkV3X6/8D5mpLtL9H/o4zfYrNoGIFUhhDFaqvIH+K/1wjo5d6FVqg52AcMse6g+WDOGVcwXKU5UxMaikjnYECcbNKvqeFmoIGljIvpLEkWsDhXB7XtYY6kVJb4V+V/R2jacbXS7VaVYFtirEiCu9muLcxzGJshxSnUKikx+EKQRFyyeQ/CGwAM6aaGmaWsaANSN1QDbePPBfDX73S0QKWnUDAnwvsI2uN8bRh6+OCetiAwpZTMlaSkr3BqrFxKleoF974bcFyy1Gd2/jKqdQay2JBAG8Yjzml1pgU0UnUpKgSRKST1O+CaGXCIAsAbAC0D/nHRFdTnk+gzoZESIbz+WEvG6ZFQSfwA+klsEvmGRWME25Xwj4xSFd9RZ1I0p4WI2idrczvhNZ3gbSXUiqNf25e+NJwhayEvqkMQCLRYT64Fq8PqA+Gu3+YK36A4sfA6xp0VVoJMkmNzPTlaMDRj6htWXpoo/EOBii+lSxBE7e36YzFg7S5771YgeAfm2Mx0NnLZUG7NVKenvjCtHiWW35cr+WGGf7KotTLpRqFu9D3aLFQDaOsxGCv+umrS0vyUWUC+3MzHWwxXhnGWorIxBUmLzE29McUZSbOhwSQRX4eaTLSzCaPECKl7ibiRuI+WHPHOzVOjS+1ZWqfDBgGbSLg7+xnBmdJrcM1uxZtQJmOVSPywpZMxw9yabiBfSbhh1g2P5jFLTQKdkb9oA41QCw/wDkJMjnEWB8jhtkeI06g0o0luXPFa7ScQXMstVKYp1DIqBRY7Q3mT4p9sLeHo5LFDBVS5vHhG/vGJy8OmsFIeIknTPRcpVhRyIjFm4bnUICloI39emPMeHdpBZKgt/FiwcN4ijmoVNtdp6QPpOOb1aWS8tupwXTiNBNOuAxBFjcYkyObVhaFPT+t8V9sxYAGxO0+RP6YkyVTxDybG/E+rHAnl4LGaoUSG25C/8AxiT7XIsPn+388DlwMCvn1tFz0F+fltjplNLliKIzzXCkr6TVLGFIhTEzvhLk+zdLLu1Ja33ZOru6igm8bNYHDinxHw/DcW36YT8Sq62Oq8jCSntjaDtt5LBleG06Z1KsncEyflyHywYwViJW/wDXTFOy1epTjQ5A6G4+uDKvEy4Ck+IXt+f1xoeITdPDM9MLzfZUVMwazVXKndIXyFjEgWwTX7O5cghQaZM3B5kRPi3OAqPGHWATqHn+++GFPjaGA0r9R++KqcXyI4sEXspTEHUXbw/FYEqZUwOc+eCanDUgK9FDAtAFh5cx7YY69tI/r0wv41mShQiDvv7YdUlSBTYHV7I0ag8OqmeV5jbk09OuK7254XUoZUIpDhiVIFjG89I5b8xi88Mz/eqfDBFsUr+1ZAUoBmO7wNRE2WLwfrjOKatG3tYfBSeF1hUWrrKo/dOtkVQSY0jwxLEzeMDUcrVdwlLxMfwkixgSZMR/Qwf2OoMtc6l8IWVMAiZW+pecE/M412t4tozVVQJUaRI6gCZjf3nBUnHAGlLIRw6jmlcpWp1CQraUP4jBjSTbpcYnzldaSVYqTqLKeYnSPADeR4Ym3PEPZ3N96Wl6mnSVsTPiZRC9J2t1xFm+GstBV06R3hEEz+JhEi0wBjUpO+HQd8oquVZmey1IQdYDEkQrkbQDO6j5YY8Eyl9FRyQSfFadIC26H4umE2bFB2LKlSmDJDal8R35GdR6Ryw04OwYLEmGks25Gox/sGDo6a3WnY2trScNjX3+X+Ft4dU1OxanpRNQpyQSZN2tcWAtg+sEgnoMLcs4uTsPz5Yzvzi1HNbIM9nV0KgUeN/4o8rW9cVSl2hpeIMxU6mN5/iMXAjaMXavSRmXUqkqszHOJ/XFb/8ASmWbUdLbfxHqMR2bnZTfSIRxSkwlaik9ARiw5fLkopg3E/PC/J9nsohH3KN/jlvzOLNSzawBAgdMUjDaxZT3Hnna1CtZQD+Af7mxmGnbQI1ZSB/7Y/3NjWM3knZRsubb/h5nAzvBHrhjwdKbNorSh2nofTljfFuztSm8Ahgbhp5efQ3xy2oyydGXHBAnGqndHL6gEJ/WcFVVLnUzksIIMyPLfCLNUGQ+IR59cNezZD1VQ3BxtSoxsbSbctrN5mi5aXVpb8UG5xwAaDEujDUjLcROoET7Y9FSkEAC/wA/niTjGWptlaq1ACdOpSYsRzBNgRiOj4rdKqwPqaSq0eRmgwElTpmJi09J64ny7td1bSwjFjzXZ+tRorXWHpOsuBeL7MOa+f5YWVqdKp/2k0FhdSw0hpEFS11U+Zt1jHW1ZCL2ZGfCu0jFkp1gAdXx7DYi+LbT6jcQR9MIq/8AZpnFoCopp1Dv3StJjqrbE+Q9pwi4XxirlWKMGZRZkazp6Tt6fljh1vDdYHTDVvD+/wCz1hFUqCbyMQ0qyqOn/OK9ku0SVl+6mxi4jkMLM1xykpKNNeoD8KjUBHPmBHqYxt0rpIZRxbeC1vxASQoJk72jbzM/LAzVgT8QJFmjken154rOazT1EEHu1vqCG5HSfzxvKZruwFA8IG03H7nE9WMpRwUUCz06p3wBls5ObqC8LTHLqcQZDiINpHkNj/PEWRqD7ZV86Y/MYlFu3fQzjSLCKk3BkeWJAZgwR5YCZgWjy32PzxNT1SADqHnv9MPHUeLJuJddUfTCftBU8SDnBMf16Ybqu048+/tRSoa1EowEIYkxfUTa9zEcjj0ab4IWkXLgdQJSqOzAAG/yGKP23zX2sKGJpqrErCa9NhPeFTaREAC0bnE3Zqs75co1Y6yT4WIYraAeRPpiCvwmqh1GitT/APZl27t/Uox0k+hxWKfUnJoqOX4PXBmky1B/FSYE/wD8yGGGtHhNWqBrKM5/DUBDH3sx+uDEyvfMQvjdRJWrTalVH+dbH3OMq52rSGli6/3MwutT6OBI+WHwxVgDTLjLatS6YKSAZ3M84/hwVls4RTy66rmojQecnf5PjjMZ6aVZtJUkpGg6llQW58pHLnAwblOFI9OnbxsmhWBuvhAJA2DW3i0HA2WbdRYftNCuyCrl0LarOtiDtPrhFlKEPVNwmqVvvY/S5xFwbs9mKFSe9DoJ8DFt+RmDF+m+HlHIlUVTeAASOcC+E0tNwux5zUuCKkxCge+JaPiYDqcYUxLladyegJxZ4RLlnLt/3D5R8zgBW8LGY2/XBboe6J6sB+uAalI90fNvyGNEL4OqWYuB54l+0R1woqSDPTHfEKpV29Z/XDCivtVVDVVM/gH+5sZgHjVXVUB38I/M4zCM1HXFcka7d6CqsFWB/EQBa3P1wFw7ibkhajQAYuLoP195xacpkkFNSzCAo2xSc+gFWoUYWYx532x5+hLzE4vodWotjUonpOU4FRgM0OYmTef0j0wp4twfLUXFelKFCCyLcEc4HI/TCLg/GnChNUKDafw/yxnEM6dDEEzBv09OntjOLi9r4Y0ZX6uxYs7xVPCqai9o/CB6z+xxzVzlWvRqqz2FNvCogSBIk3J9NsU3hlQtBm8jF04RTC0XBNypkexxNry3tgWSUoXIYcOzRGWU76QbGYsT15YTcc4bRzNSl9lRaVWpq1pMKSIgryEybf8AOGvC+ELm8iqKxSoCxB5HyYSf3GEOX4TmctmMv3y6QamlG1AybdDMeeLKEoajd4dkHKMoJNZwS9nu0+ZyFTunnQDDU6kwPTmvqLeuDf7SXGaWhmKdODDB3UA/w6ZYbjeCfpiwcZ4VQrrFb/uAWcfEPQcx5G3pikV8vmMgwmTSY2P4W/8AEx/RxaMk3glJNYYl4YGlptpUv6xE252w14fxpKAA7oMjEligAI855+hxduyXEcm6kLTVapEMCBLTuPIeQEYJPYejUrvVqCEaNNJPCAYAJMc5vA98JKKbLx1Ht2vPv1RVRQp5ga8s48xz/wAyn88AV8s1M+MR0IuPny9DjfaPsxUymYPcd5YAq4XfqDFpH9DG8vx7woMxCsZBYC1jFx54lJUUi5dTlBO8YkLtTbWtiREtJkdOo9sE1cmHGqmRf3U/tiLSQQrLpPKefodmxNxtFFJXQRT4sLFwaZ2ndT78vcYecOramS4IkXGxuMI63CahEgEjnH/id8NuCdnxK1Edlggm0C28qdvpiXkZVAk1Rea9eLLBfks/U9BhNnM1Sqs9GoqViFlgwBCnkNrHngHiXFg/3FB4LGHqKb+x/XFd7DHu0r62JmofFBuYF78v721ueO6Lt30RzyjtVdWTZrs2N6TsnQHxL9TqHscEcEyvEC5SUKgTqdpU9FFtYP0wdk5FRVeorIfxgGY2BsCDJsNuZg4ti0UKeEKR1Xce3X1xbeuhHZ3Kfns0yEfaUqUTydTqX5r16Y5zdTXRYrUSooUkzba/Lw8tiAcPs5kGZ5ViVgjSx9L+u/LmcIMz2aQtrCvTJkaqZiRttsR+eJSqXJRNxqiv5fIJWptYqA7EEeiiINjMxi1dnqyd6lIqsjUVmRv8TewYDFco5ZqdAHWO77xwREFiSEVpmBBi3nhhwo/f0ydxQZj/AJmUD6Li8YNxq+xGbV8fdly0I3wtH+L9x/LErZWEnmTy6D088LadQYJpVyNicVoSzl6e0gH15++O/syimx21GOvnjr7SD8QB9LH9sS5qNCLIH4hPn7YSbqkGIszWUPdoFg3Jt+xvgGrQhACIuf0w5zySEtZVieU4HanO5JjbG08qzS5EFXLzgbjOX8ZMbgfkMWGrlcQ5vIagIM2EjnPvv7YcU814ukOPT9TjMM+02TKVQP7o39TjWFfILEOXzZ0kEn4dvkf0xAjkEsBsevkMbxmOaEUmy8m6RDBUax1Mj3xO9RtIdTtG8frjMZho5WQPDwMc5wZlC1qagIQrMs/C34tPl5csMspnZsfiix6jofPGsZiM1aVnTDFpDbsVm2FIDYD9hjntNnjWNPQYNKrJJm3hmZ57jG8ZhJSfmS9hIRTSQXQzLE6hIn8RMk/p88Ns3n17sJVgq9jadQ6YzGY54yak0izSfJW+OdjzTU5jKk6FGoqT4lHUHmPLf1wR2a7aMumnXkjYONx5YzGY74u1k5qp0j0LLVQ4BB8J+uK92t7K0K9OrWgq6qTaIYgWBG3vvjeMwGsjXR5XRerl2mi1uaEyDi28E4/RzI7uomlzbSRqU+lvzxmMwdqy+w1fCu/3gsdDJrSRnZ2FFQSQbwBvB+KPK/tij9rO2/2gClQVkoggtyLxysbL5YzGYEFfJOcmjOzHFtVUALNwTtJjoTF/l74sPYlGFOqGIY96VO8MdI8NxtIMnysL4zGYbaoppewXNyabN8UdFdgkhkYCowkBmI1QBNtIgz5gDbAtHiTqdauQTzvf1xrGY4NXlnbpK45HVHtOwUCsgccyLGOfkfS2HmRziVxNNiI3BG3l/wAHGYzDaWrJtJk9XTilaKTxCpGVpWEyWJE/xOx3/wAA+uJsjmi1RgPhpqiT1a+r5AKPnjeMx6y4POfxDWlVwQtbGYzDAZLTeSB1MYL4k81NI5QB/XvjMZicvi+TGXBznMyRVMSNhbHSZkEeJQfMWP7Y3jMGEVtRm8mGCDB9j+4wK+N4zB4dAZU+1JPerf8AAP8Ac3njMZjMYk3k/9k="/>
          <p:cNvSpPr>
            <a:spLocks noChangeAspect="1" noChangeArrowheads="1"/>
          </p:cNvSpPr>
          <p:nvPr/>
        </p:nvSpPr>
        <p:spPr bwMode="auto">
          <a:xfrm>
            <a:off x="0"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4273" y="1393178"/>
            <a:ext cx="2976473" cy="226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
          <p:cNvSpPr>
            <a:spLocks noGrp="1" noChangeArrowheads="1"/>
          </p:cNvSpPr>
          <p:nvPr>
            <p:ph type="title"/>
          </p:nvPr>
        </p:nvSpPr>
        <p:spPr>
          <a:xfrm>
            <a:off x="265112" y="42636"/>
            <a:ext cx="8509000" cy="803502"/>
          </a:xfrm>
        </p:spPr>
        <p:txBody>
          <a:bodyPr/>
          <a:lstStyle/>
          <a:p>
            <a:pPr eaLnBrk="1" hangingPunct="1"/>
            <a:r>
              <a:rPr lang="en-US" sz="2400" b="1" i="1" dirty="0" smtClean="0">
                <a:latin typeface="Arial Rounded MT Bold" panose="020F0704030504030204" pitchFamily="34" charset="0"/>
              </a:rPr>
              <a:t>Wired telecommunication activities</a:t>
            </a:r>
            <a:br>
              <a:rPr lang="en-US" sz="2400" b="1" i="1" dirty="0" smtClean="0">
                <a:latin typeface="Arial Rounded MT Bold" panose="020F0704030504030204" pitchFamily="34" charset="0"/>
              </a:rPr>
            </a:br>
            <a:r>
              <a:rPr lang="en-US" sz="2400" b="1" i="1" dirty="0" smtClean="0">
                <a:latin typeface="Arial Rounded MT Bold" panose="020F0704030504030204" pitchFamily="34" charset="0"/>
              </a:rPr>
              <a:t>(ISIC 6110)</a:t>
            </a:r>
          </a:p>
        </p:txBody>
      </p:sp>
      <p:sp>
        <p:nvSpPr>
          <p:cNvPr id="18435" name="Rectangle 11"/>
          <p:cNvSpPr>
            <a:spLocks noGrp="1" noChangeArrowheads="1"/>
          </p:cNvSpPr>
          <p:nvPr>
            <p:ph idx="1"/>
          </p:nvPr>
        </p:nvSpPr>
        <p:spPr>
          <a:xfrm>
            <a:off x="698500" y="896938"/>
            <a:ext cx="7008586" cy="5194300"/>
          </a:xfrm>
        </p:spPr>
        <p:txBody>
          <a:bodyPr/>
          <a:lstStyle/>
          <a:p>
            <a:pPr eaLnBrk="1" hangingPunct="1">
              <a:lnSpc>
                <a:spcPct val="90000"/>
              </a:lnSpc>
              <a:buFont typeface="Arial" charset="0"/>
              <a:buNone/>
            </a:pPr>
            <a:r>
              <a:rPr lang="en-US" sz="2600" dirty="0" smtClean="0">
                <a:latin typeface="Arial Rounded MT Bold" panose="020F0704030504030204" pitchFamily="34" charset="0"/>
              </a:rPr>
              <a:t>Number of countries having:</a:t>
            </a:r>
          </a:p>
          <a:p>
            <a:pPr eaLnBrk="1" hangingPunct="1">
              <a:lnSpc>
                <a:spcPct val="10000"/>
              </a:lnSpc>
              <a:buFont typeface="Arial" charset="0"/>
              <a:buNone/>
            </a:pPr>
            <a:endParaRPr lang="en-US" sz="2600" dirty="0" smtClean="0">
              <a:latin typeface="Arial Rounded MT Bold" panose="020F0704030504030204" pitchFamily="34" charset="0"/>
            </a:endParaRPr>
          </a:p>
          <a:p>
            <a:pPr eaLnBrk="1" hangingPunct="1">
              <a:buFont typeface="Arial" charset="0"/>
              <a:buNone/>
            </a:pPr>
            <a:r>
              <a:rPr lang="en-US" sz="1800" u="sng" dirty="0" smtClean="0">
                <a:latin typeface="Arial Rounded MT Bold" panose="020F0704030504030204" pitchFamily="34" charset="0"/>
              </a:rPr>
              <a:t>  3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16</a:t>
            </a:r>
            <a:r>
              <a:rPr lang="en-US" sz="1800" dirty="0" smtClean="0">
                <a:latin typeface="Arial Rounded MT Bold" panose="020F0704030504030204" pitchFamily="34" charset="0"/>
              </a:rPr>
              <a:t>		Industry-level prices calculated</a:t>
            </a:r>
          </a:p>
          <a:p>
            <a:pPr eaLnBrk="1" hangingPunct="1">
              <a:buFont typeface="Arial" charset="0"/>
              <a:buNone/>
            </a:pPr>
            <a:r>
              <a:rPr lang="en-US" sz="1800" u="sng" dirty="0" smtClean="0">
                <a:latin typeface="Arial Rounded MT Bold" panose="020F0704030504030204" pitchFamily="34" charset="0"/>
              </a:rPr>
              <a:t> 20 </a:t>
            </a:r>
            <a:r>
              <a:rPr lang="en-US" sz="1800" dirty="0" smtClean="0">
                <a:latin typeface="Arial Rounded MT Bold" panose="020F0704030504030204" pitchFamily="34" charset="0"/>
              </a:rPr>
              <a:t>	Industry-level turnover collected</a:t>
            </a:r>
          </a:p>
          <a:p>
            <a:pPr eaLnBrk="1" hangingPunct="1">
              <a:buFont typeface="Arial" charset="0"/>
              <a:buNone/>
            </a:pPr>
            <a:endParaRPr lang="en-US" sz="1800" dirty="0" smtClean="0">
              <a:latin typeface="Arial Rounded MT Bold" panose="020F0704030504030204" pitchFamily="34" charset="0"/>
            </a:endParaRPr>
          </a:p>
          <a:p>
            <a:pPr eaLnBrk="1" hangingPunct="1">
              <a:buFont typeface="Arial" charset="0"/>
              <a:buNone/>
            </a:pPr>
            <a:r>
              <a:rPr lang="en-US" sz="1800" dirty="0" smtClean="0">
                <a:latin typeface="Arial Rounded MT Bold" panose="020F0704030504030204" pitchFamily="34" charset="0"/>
              </a:rPr>
              <a:t>Ratings of:</a:t>
            </a:r>
          </a:p>
          <a:p>
            <a:pPr eaLnBrk="1" hangingPunct="1">
              <a:buFont typeface="Arial" charset="0"/>
              <a:buNone/>
            </a:pPr>
            <a:r>
              <a:rPr lang="en-US" sz="1800" dirty="0" smtClean="0">
                <a:latin typeface="Arial Rounded MT Bold" panose="020F0704030504030204" pitchFamily="34" charset="0"/>
              </a:rPr>
              <a:t>1. </a:t>
            </a: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Detailed turnover and prices well aligned</a:t>
            </a:r>
          </a:p>
          <a:p>
            <a:pPr eaLnBrk="1" hangingPunct="1">
              <a:buFont typeface="Arial" charset="0"/>
              <a:buNone/>
            </a:pPr>
            <a:r>
              <a:rPr lang="en-US" sz="1800" dirty="0" smtClean="0">
                <a:latin typeface="Arial Rounded MT Bold" panose="020F0704030504030204" pitchFamily="34" charset="0"/>
              </a:rPr>
              <a:t>2.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 soon</a:t>
            </a:r>
          </a:p>
          <a:p>
            <a:pPr eaLnBrk="1" hangingPunct="1">
              <a:buFont typeface="Arial" charset="0"/>
              <a:buNone/>
            </a:pPr>
            <a:r>
              <a:rPr lang="en-US" sz="1800" dirty="0" smtClean="0">
                <a:latin typeface="Arial Rounded MT Bold" panose="020F0704030504030204" pitchFamily="34" charset="0"/>
              </a:rPr>
              <a:t>3. </a:t>
            </a:r>
            <a:r>
              <a:rPr lang="en-US" sz="1800" u="sng" dirty="0" smtClean="0">
                <a:latin typeface="Arial Rounded MT Bold" panose="020F0704030504030204" pitchFamily="34" charset="0"/>
              </a:rPr>
              <a:t> 14</a:t>
            </a:r>
            <a:r>
              <a:rPr lang="en-US" sz="1800" dirty="0" smtClean="0">
                <a:latin typeface="Arial Rounded MT Bold" panose="020F0704030504030204" pitchFamily="34" charset="0"/>
              </a:rPr>
              <a:t>  Industry-level turnover and prices aligned</a:t>
            </a:r>
          </a:p>
          <a:p>
            <a:pPr eaLnBrk="1" hangingPunct="1">
              <a:buFont typeface="Arial" charset="0"/>
              <a:buNone/>
            </a:pPr>
            <a:r>
              <a:rPr lang="en-US" sz="1800" dirty="0" smtClean="0">
                <a:latin typeface="Arial Rounded MT Bold" panose="020F0704030504030204" pitchFamily="34" charset="0"/>
              </a:rPr>
              <a:t>4. </a:t>
            </a:r>
            <a:r>
              <a:rPr lang="en-US" sz="1800" u="sng" dirty="0" smtClean="0">
                <a:latin typeface="Arial Rounded MT Bold" panose="020F0704030504030204" pitchFamily="34" charset="0"/>
              </a:rPr>
              <a:t>  2 </a:t>
            </a:r>
            <a:r>
              <a:rPr lang="en-US" sz="1800" dirty="0" smtClean="0">
                <a:latin typeface="Arial Rounded MT Bold" panose="020F0704030504030204" pitchFamily="34" charset="0"/>
              </a:rPr>
              <a:t>  Industry-level turnover and prices aligned soon</a:t>
            </a:r>
          </a:p>
          <a:p>
            <a:pPr eaLnBrk="1" hangingPunct="1">
              <a:buFont typeface="Arial" charset="0"/>
              <a:buNone/>
            </a:pPr>
            <a:r>
              <a:rPr lang="en-US" sz="1800" dirty="0" smtClean="0">
                <a:latin typeface="Arial Rounded MT Bold" panose="020F0704030504030204" pitchFamily="34" charset="0"/>
              </a:rPr>
              <a:t>5. </a:t>
            </a:r>
            <a:r>
              <a:rPr lang="en-US" sz="1800" u="sng" dirty="0" smtClean="0">
                <a:latin typeface="Arial Rounded MT Bold" panose="020F0704030504030204" pitchFamily="34" charset="0"/>
              </a:rPr>
              <a:t>  5 </a:t>
            </a:r>
            <a:r>
              <a:rPr lang="en-US" sz="1800" dirty="0" smtClean="0">
                <a:latin typeface="Arial Rounded MT Bold" panose="020F0704030504030204" pitchFamily="34" charset="0"/>
              </a:rPr>
              <a:t>  Other-no industry coverage for prices and/or turnover</a:t>
            </a: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E85387F3-8FAA-4E89-8CA2-8B58A26F25B1}" type="slidenum">
              <a:rPr lang="en-US" sz="1200" smtClean="0"/>
              <a:pPr eaLnBrk="1" hangingPunct="1"/>
              <a:t>6</a:t>
            </a:fld>
            <a:endParaRPr lang="en-US" sz="1200" smtClean="0"/>
          </a:p>
        </p:txBody>
      </p:sp>
      <p:cxnSp>
        <p:nvCxnSpPr>
          <p:cNvPr id="10" name="Straight Connector 9"/>
          <p:cNvCxnSpPr/>
          <p:nvPr/>
        </p:nvCxnSpPr>
        <p:spPr bwMode="auto">
          <a:xfrm>
            <a:off x="425450" y="846138"/>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pic>
        <p:nvPicPr>
          <p:cNvPr id="2" name="Picture 1" descr="JoeNordmanMT - final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504" y="1536793"/>
            <a:ext cx="3364977" cy="1957295"/>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Grp="1" noChangeArrowheads="1"/>
          </p:cNvSpPr>
          <p:nvPr>
            <p:ph type="title"/>
          </p:nvPr>
        </p:nvSpPr>
        <p:spPr>
          <a:xfrm>
            <a:off x="325438" y="-77788"/>
            <a:ext cx="8509000" cy="1016001"/>
          </a:xfrm>
        </p:spPr>
        <p:txBody>
          <a:bodyPr/>
          <a:lstStyle/>
          <a:p>
            <a:pPr eaLnBrk="1" hangingPunct="1"/>
            <a:r>
              <a:rPr lang="en-US" sz="2400" b="1" i="1" dirty="0" smtClean="0">
                <a:latin typeface="Arial Rounded MT Bold" panose="020F0704030504030204" pitchFamily="34" charset="0"/>
              </a:rPr>
              <a:t>Wireless telecommunication activities</a:t>
            </a:r>
            <a:br>
              <a:rPr lang="en-US" sz="2400" b="1" i="1" dirty="0" smtClean="0">
                <a:latin typeface="Arial Rounded MT Bold" panose="020F0704030504030204" pitchFamily="34" charset="0"/>
              </a:rPr>
            </a:br>
            <a:r>
              <a:rPr lang="en-US" sz="2400" b="1" i="1" dirty="0" smtClean="0">
                <a:latin typeface="Arial Rounded MT Bold" panose="020F0704030504030204" pitchFamily="34" charset="0"/>
              </a:rPr>
              <a:t>(ISIC 6120)</a:t>
            </a:r>
          </a:p>
        </p:txBody>
      </p:sp>
      <p:sp>
        <p:nvSpPr>
          <p:cNvPr id="19459" name="Rectangle 11"/>
          <p:cNvSpPr>
            <a:spLocks noGrp="1" noChangeArrowheads="1"/>
          </p:cNvSpPr>
          <p:nvPr>
            <p:ph idx="1"/>
          </p:nvPr>
        </p:nvSpPr>
        <p:spPr>
          <a:xfrm>
            <a:off x="698499" y="896938"/>
            <a:ext cx="7052129" cy="5194300"/>
          </a:xfrm>
        </p:spPr>
        <p:txBody>
          <a:bodyPr/>
          <a:lstStyle/>
          <a:p>
            <a:pPr eaLnBrk="1" hangingPunct="1">
              <a:lnSpc>
                <a:spcPct val="90000"/>
              </a:lnSpc>
              <a:buFont typeface="Arial" charset="0"/>
              <a:buNone/>
            </a:pPr>
            <a:r>
              <a:rPr lang="en-US" sz="2600" dirty="0" smtClean="0">
                <a:latin typeface="Arial Rounded MT Bold" panose="020F0704030504030204" pitchFamily="34" charset="0"/>
              </a:rPr>
              <a:t>Number of countries having:</a:t>
            </a:r>
          </a:p>
          <a:p>
            <a:pPr eaLnBrk="1" hangingPunct="1">
              <a:lnSpc>
                <a:spcPct val="10000"/>
              </a:lnSpc>
              <a:buFont typeface="Arial" charset="0"/>
              <a:buNone/>
            </a:pPr>
            <a:endParaRPr lang="en-US" sz="2600" dirty="0" smtClean="0">
              <a:latin typeface="Arial Rounded MT Bold" panose="020F0704030504030204" pitchFamily="34" charset="0"/>
            </a:endParaRPr>
          </a:p>
          <a:p>
            <a:pPr eaLnBrk="1" hangingPunct="1">
              <a:buFont typeface="Arial" charset="0"/>
              <a:buNone/>
            </a:pPr>
            <a:r>
              <a:rPr lang="en-US" sz="1800" u="sng" dirty="0" smtClean="0">
                <a:latin typeface="Arial Rounded MT Bold" panose="020F0704030504030204" pitchFamily="34" charset="0"/>
              </a:rPr>
              <a:t>  3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16</a:t>
            </a:r>
            <a:r>
              <a:rPr lang="en-US" sz="1800" dirty="0" smtClean="0">
                <a:latin typeface="Arial Rounded MT Bold" panose="020F0704030504030204" pitchFamily="34" charset="0"/>
              </a:rPr>
              <a:t>		Industry-level prices calculated</a:t>
            </a:r>
          </a:p>
          <a:p>
            <a:pPr eaLnBrk="1" hangingPunct="1">
              <a:buFont typeface="Arial" charset="0"/>
              <a:buNone/>
            </a:pPr>
            <a:r>
              <a:rPr lang="en-US" sz="1800" u="sng" dirty="0" smtClean="0">
                <a:latin typeface="Arial Rounded MT Bold" panose="020F0704030504030204" pitchFamily="34" charset="0"/>
              </a:rPr>
              <a:t> 20 </a:t>
            </a:r>
            <a:r>
              <a:rPr lang="en-US" sz="1800" dirty="0" smtClean="0">
                <a:latin typeface="Arial Rounded MT Bold" panose="020F0704030504030204" pitchFamily="34" charset="0"/>
              </a:rPr>
              <a:t>	Industry-level turnover collected</a:t>
            </a:r>
          </a:p>
          <a:p>
            <a:pPr eaLnBrk="1" hangingPunct="1">
              <a:buFont typeface="Arial" charset="0"/>
              <a:buNone/>
            </a:pPr>
            <a:endParaRPr lang="en-US" sz="1800" dirty="0" smtClean="0">
              <a:latin typeface="Arial Rounded MT Bold" panose="020F0704030504030204" pitchFamily="34" charset="0"/>
            </a:endParaRPr>
          </a:p>
          <a:p>
            <a:pPr eaLnBrk="1" hangingPunct="1">
              <a:buFont typeface="Arial" charset="0"/>
              <a:buNone/>
            </a:pPr>
            <a:r>
              <a:rPr lang="en-US" sz="1800" dirty="0" smtClean="0">
                <a:latin typeface="Arial Rounded MT Bold" panose="020F0704030504030204" pitchFamily="34" charset="0"/>
              </a:rPr>
              <a:t>Ratings of:</a:t>
            </a:r>
          </a:p>
          <a:p>
            <a:pPr eaLnBrk="1" hangingPunct="1">
              <a:buFont typeface="Arial" charset="0"/>
              <a:buNone/>
            </a:pPr>
            <a:r>
              <a:rPr lang="en-US" sz="1800" dirty="0" smtClean="0">
                <a:latin typeface="Arial Rounded MT Bold" panose="020F0704030504030204" pitchFamily="34" charset="0"/>
              </a:rPr>
              <a:t>1. </a:t>
            </a: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Detailed turnover and prices well aligned</a:t>
            </a:r>
          </a:p>
          <a:p>
            <a:pPr eaLnBrk="1" hangingPunct="1">
              <a:buFont typeface="Arial" charset="0"/>
              <a:buNone/>
            </a:pPr>
            <a:r>
              <a:rPr lang="en-US" sz="1800" dirty="0" smtClean="0">
                <a:latin typeface="Arial Rounded MT Bold" panose="020F0704030504030204" pitchFamily="34" charset="0"/>
              </a:rPr>
              <a:t>2.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 soon</a:t>
            </a:r>
          </a:p>
          <a:p>
            <a:pPr eaLnBrk="1" hangingPunct="1">
              <a:buFont typeface="Arial" charset="0"/>
              <a:buNone/>
            </a:pPr>
            <a:r>
              <a:rPr lang="en-US" sz="1800" dirty="0" smtClean="0">
                <a:latin typeface="Arial Rounded MT Bold" panose="020F0704030504030204" pitchFamily="34" charset="0"/>
              </a:rPr>
              <a:t>3. </a:t>
            </a:r>
            <a:r>
              <a:rPr lang="en-US" sz="1800" u="sng" dirty="0" smtClean="0">
                <a:latin typeface="Arial Rounded MT Bold" panose="020F0704030504030204" pitchFamily="34" charset="0"/>
              </a:rPr>
              <a:t> 14 </a:t>
            </a:r>
            <a:r>
              <a:rPr lang="en-US" sz="1800" dirty="0" smtClean="0">
                <a:latin typeface="Arial Rounded MT Bold" panose="020F0704030504030204" pitchFamily="34" charset="0"/>
              </a:rPr>
              <a:t>  Industry-level turnover and prices aligned</a:t>
            </a:r>
          </a:p>
          <a:p>
            <a:pPr eaLnBrk="1" hangingPunct="1">
              <a:buFont typeface="Arial" charset="0"/>
              <a:buNone/>
            </a:pPr>
            <a:r>
              <a:rPr lang="en-US" sz="1800" dirty="0" smtClean="0">
                <a:latin typeface="Arial Rounded MT Bold" panose="020F0704030504030204" pitchFamily="34" charset="0"/>
              </a:rPr>
              <a:t>4. </a:t>
            </a:r>
            <a:r>
              <a:rPr lang="en-US" sz="1800" u="sng" dirty="0" smtClean="0">
                <a:latin typeface="Arial Rounded MT Bold" panose="020F0704030504030204" pitchFamily="34" charset="0"/>
              </a:rPr>
              <a:t>  </a:t>
            </a:r>
            <a:r>
              <a:rPr lang="en-US" sz="1800" u="sng" dirty="0">
                <a:latin typeface="Arial Rounded MT Bold" panose="020F0704030504030204" pitchFamily="34" charset="0"/>
              </a:rPr>
              <a:t>2</a:t>
            </a:r>
            <a:r>
              <a:rPr lang="en-US" sz="1800" u="sng" dirty="0" smtClean="0">
                <a:latin typeface="Arial Rounded MT Bold" panose="020F0704030504030204" pitchFamily="34" charset="0"/>
              </a:rPr>
              <a:t> </a:t>
            </a:r>
            <a:r>
              <a:rPr lang="en-US" sz="1800" dirty="0" smtClean="0">
                <a:latin typeface="Arial Rounded MT Bold" panose="020F0704030504030204" pitchFamily="34" charset="0"/>
              </a:rPr>
              <a:t>  Industry-level turnover and prices aligned soon</a:t>
            </a:r>
          </a:p>
          <a:p>
            <a:pPr eaLnBrk="1" hangingPunct="1">
              <a:buFont typeface="Arial" charset="0"/>
              <a:buNone/>
            </a:pPr>
            <a:r>
              <a:rPr lang="en-US" sz="1800" dirty="0" smtClean="0">
                <a:latin typeface="Arial Rounded MT Bold" panose="020F0704030504030204" pitchFamily="34" charset="0"/>
              </a:rPr>
              <a:t>5. </a:t>
            </a:r>
            <a:r>
              <a:rPr lang="en-US" sz="1800" u="sng" dirty="0" smtClean="0">
                <a:latin typeface="Arial Rounded MT Bold" panose="020F0704030504030204" pitchFamily="34" charset="0"/>
              </a:rPr>
              <a:t>  5 </a:t>
            </a:r>
            <a:r>
              <a:rPr lang="en-US" sz="1800" dirty="0" smtClean="0">
                <a:latin typeface="Arial Rounded MT Bold" panose="020F0704030504030204" pitchFamily="34" charset="0"/>
              </a:rPr>
              <a:t>  Other-no industry coverage for prices and/or turnover</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0E2E6EE-161C-49A0-AC12-AD3C15B0776A}" type="slidenum">
              <a:rPr lang="en-US" sz="1200" smtClean="0"/>
              <a:pPr eaLnBrk="1" hangingPunct="1"/>
              <a:t>7</a:t>
            </a:fld>
            <a:endParaRPr lang="en-US" sz="1200" smtClean="0"/>
          </a:p>
        </p:txBody>
      </p:sp>
      <p:cxnSp>
        <p:nvCxnSpPr>
          <p:cNvPr id="10" name="Straight Connector 9"/>
          <p:cNvCxnSpPr/>
          <p:nvPr/>
        </p:nvCxnSpPr>
        <p:spPr bwMode="auto">
          <a:xfrm>
            <a:off x="425450" y="846138"/>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pic>
        <p:nvPicPr>
          <p:cNvPr id="2" name="Picture 1"/>
          <p:cNvPicPr>
            <a:picLocks noChangeAspect="1"/>
          </p:cNvPicPr>
          <p:nvPr/>
        </p:nvPicPr>
        <p:blipFill>
          <a:blip r:embed="rId2"/>
          <a:stretch>
            <a:fillRect/>
          </a:stretch>
        </p:blipFill>
        <p:spPr>
          <a:xfrm>
            <a:off x="5124450" y="1572457"/>
            <a:ext cx="2857500" cy="16002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6" name="Rectangle 10"/>
          <p:cNvSpPr>
            <a:spLocks noGrp="1" noChangeArrowheads="1"/>
          </p:cNvSpPr>
          <p:nvPr>
            <p:ph type="title"/>
          </p:nvPr>
        </p:nvSpPr>
        <p:spPr>
          <a:xfrm>
            <a:off x="325438" y="-77788"/>
            <a:ext cx="8509000" cy="1016001"/>
          </a:xfrm>
        </p:spPr>
        <p:txBody>
          <a:bodyPr rtlCol="0">
            <a:normAutofit/>
          </a:bodyPr>
          <a:lstStyle/>
          <a:p>
            <a:pPr eaLnBrk="1" fontAlgn="auto" hangingPunct="1">
              <a:spcAft>
                <a:spcPts val="0"/>
              </a:spcAft>
              <a:defRPr/>
            </a:pPr>
            <a:r>
              <a:rPr lang="en-US" sz="2400" b="1" i="1" dirty="0" smtClean="0">
                <a:latin typeface="Arial Rounded MT Bold" panose="020F0704030504030204" pitchFamily="34" charset="0"/>
              </a:rPr>
              <a:t>Satellite telecommunications activities (ISIC 6130)</a:t>
            </a:r>
          </a:p>
        </p:txBody>
      </p:sp>
      <p:sp>
        <p:nvSpPr>
          <p:cNvPr id="20483" name="Rectangle 11"/>
          <p:cNvSpPr>
            <a:spLocks noGrp="1" noChangeArrowheads="1"/>
          </p:cNvSpPr>
          <p:nvPr>
            <p:ph idx="1"/>
          </p:nvPr>
        </p:nvSpPr>
        <p:spPr>
          <a:xfrm>
            <a:off x="681083" y="959349"/>
            <a:ext cx="7174048" cy="5194300"/>
          </a:xfrm>
        </p:spPr>
        <p:txBody>
          <a:bodyPr/>
          <a:lstStyle/>
          <a:p>
            <a:pPr eaLnBrk="1" hangingPunct="1">
              <a:lnSpc>
                <a:spcPct val="90000"/>
              </a:lnSpc>
              <a:buFont typeface="Arial" charset="0"/>
              <a:buNone/>
            </a:pPr>
            <a:r>
              <a:rPr lang="en-US" sz="2600" dirty="0" smtClean="0">
                <a:latin typeface="Arial Rounded MT Bold" panose="020F0704030504030204" pitchFamily="34" charset="0"/>
              </a:rPr>
              <a:t>Number of countries having:</a:t>
            </a:r>
          </a:p>
          <a:p>
            <a:pPr eaLnBrk="1" hangingPunct="1">
              <a:lnSpc>
                <a:spcPct val="10000"/>
              </a:lnSpc>
              <a:buFont typeface="Arial" charset="0"/>
              <a:buNone/>
            </a:pPr>
            <a:endParaRPr lang="en-US" sz="2600" dirty="0" smtClean="0">
              <a:latin typeface="Arial Rounded MT Bold" panose="020F0704030504030204" pitchFamily="34" charset="0"/>
            </a:endParaRP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5 </a:t>
            </a:r>
            <a:r>
              <a:rPr lang="en-US" sz="1800" dirty="0" smtClean="0">
                <a:latin typeface="Arial Rounded MT Bold" panose="020F0704030504030204" pitchFamily="34" charset="0"/>
              </a:rPr>
              <a:t>		Industry-level prices calculated</a:t>
            </a:r>
          </a:p>
          <a:p>
            <a:pPr eaLnBrk="1" hangingPunct="1">
              <a:buFont typeface="Arial" charset="0"/>
              <a:buNone/>
            </a:pPr>
            <a:r>
              <a:rPr lang="en-US" sz="1800" u="sng" dirty="0" smtClean="0">
                <a:latin typeface="Arial Rounded MT Bold" panose="020F0704030504030204" pitchFamily="34" charset="0"/>
              </a:rPr>
              <a:t> 17 </a:t>
            </a:r>
            <a:r>
              <a:rPr lang="en-US" sz="1800" dirty="0" smtClean="0">
                <a:latin typeface="Arial Rounded MT Bold" panose="020F0704030504030204" pitchFamily="34" charset="0"/>
              </a:rPr>
              <a:t>	Industry-level turnover collected</a:t>
            </a:r>
          </a:p>
          <a:p>
            <a:pPr eaLnBrk="1" hangingPunct="1">
              <a:buFont typeface="Arial" charset="0"/>
              <a:buNone/>
            </a:pPr>
            <a:endParaRPr lang="en-US" sz="1800" dirty="0" smtClean="0">
              <a:latin typeface="Arial Rounded MT Bold" panose="020F0704030504030204" pitchFamily="34" charset="0"/>
            </a:endParaRPr>
          </a:p>
          <a:p>
            <a:pPr eaLnBrk="1" hangingPunct="1">
              <a:buFont typeface="Arial" charset="0"/>
              <a:buNone/>
            </a:pPr>
            <a:r>
              <a:rPr lang="en-US" sz="1800" dirty="0" smtClean="0">
                <a:latin typeface="Arial Rounded MT Bold" panose="020F0704030504030204" pitchFamily="34" charset="0"/>
              </a:rPr>
              <a:t>Ratings of:</a:t>
            </a:r>
          </a:p>
          <a:p>
            <a:pPr eaLnBrk="1" hangingPunct="1">
              <a:buFont typeface="Arial" charset="0"/>
              <a:buNone/>
            </a:pPr>
            <a:r>
              <a:rPr lang="en-US" sz="1800" dirty="0" smtClean="0">
                <a:latin typeface="Arial Rounded MT Bold" panose="020F0704030504030204" pitchFamily="34" charset="0"/>
              </a:rPr>
              <a:t>1.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a:t>
            </a:r>
          </a:p>
          <a:p>
            <a:pPr eaLnBrk="1" hangingPunct="1">
              <a:buFont typeface="Arial" charset="0"/>
              <a:buNone/>
            </a:pPr>
            <a:r>
              <a:rPr lang="en-US" sz="1800" dirty="0" smtClean="0">
                <a:latin typeface="Arial Rounded MT Bold" panose="020F0704030504030204" pitchFamily="34" charset="0"/>
              </a:rPr>
              <a:t>2.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 soon</a:t>
            </a:r>
          </a:p>
          <a:p>
            <a:pPr eaLnBrk="1" hangingPunct="1">
              <a:buFont typeface="Arial" charset="0"/>
              <a:buNone/>
            </a:pPr>
            <a:r>
              <a:rPr lang="en-US" sz="1800" dirty="0" smtClean="0">
                <a:latin typeface="Arial Rounded MT Bold" panose="020F0704030504030204" pitchFamily="34" charset="0"/>
              </a:rPr>
              <a:t>3. </a:t>
            </a:r>
            <a:r>
              <a:rPr lang="en-US" sz="1800" u="sng" dirty="0" smtClean="0">
                <a:latin typeface="Arial Rounded MT Bold" panose="020F0704030504030204" pitchFamily="34" charset="0"/>
              </a:rPr>
              <a:t>  4 </a:t>
            </a:r>
            <a:r>
              <a:rPr lang="en-US" sz="1800" dirty="0" smtClean="0">
                <a:latin typeface="Arial Rounded MT Bold" panose="020F0704030504030204" pitchFamily="34" charset="0"/>
              </a:rPr>
              <a:t>  Industry-level turnover and prices aligned</a:t>
            </a:r>
          </a:p>
          <a:p>
            <a:pPr eaLnBrk="1" hangingPunct="1">
              <a:buFont typeface="Arial" charset="0"/>
              <a:buNone/>
            </a:pPr>
            <a:r>
              <a:rPr lang="en-US" sz="1800" dirty="0" smtClean="0">
                <a:latin typeface="Arial Rounded MT Bold" panose="020F0704030504030204" pitchFamily="34" charset="0"/>
              </a:rPr>
              <a:t>4. </a:t>
            </a:r>
            <a:r>
              <a:rPr lang="en-US" sz="1800" u="sng" dirty="0" smtClean="0">
                <a:latin typeface="Arial Rounded MT Bold" panose="020F0704030504030204" pitchFamily="34" charset="0"/>
              </a:rPr>
              <a:t>  3 </a:t>
            </a:r>
            <a:r>
              <a:rPr lang="en-US" sz="1800" dirty="0" smtClean="0">
                <a:latin typeface="Arial Rounded MT Bold" panose="020F0704030504030204" pitchFamily="34" charset="0"/>
              </a:rPr>
              <a:t>  Industry-level turnover and prices aligned soon</a:t>
            </a:r>
          </a:p>
          <a:p>
            <a:pPr eaLnBrk="1" hangingPunct="1">
              <a:buFont typeface="Arial" charset="0"/>
              <a:buNone/>
            </a:pPr>
            <a:r>
              <a:rPr lang="en-US" sz="1800" dirty="0" smtClean="0">
                <a:latin typeface="Arial Rounded MT Bold" panose="020F0704030504030204" pitchFamily="34" charset="0"/>
              </a:rPr>
              <a:t>5. </a:t>
            </a:r>
            <a:r>
              <a:rPr lang="en-US" sz="1800" u="sng" dirty="0" smtClean="0">
                <a:latin typeface="Arial Rounded MT Bold" panose="020F0704030504030204" pitchFamily="34" charset="0"/>
              </a:rPr>
              <a:t> 15</a:t>
            </a:r>
            <a:r>
              <a:rPr lang="en-US" sz="1800" dirty="0" smtClean="0">
                <a:latin typeface="Arial Rounded MT Bold" panose="020F0704030504030204" pitchFamily="34" charset="0"/>
              </a:rPr>
              <a:t>  Other-no industry coverage for prices and/or turnover</a:t>
            </a:r>
          </a:p>
        </p:txBody>
      </p:sp>
      <p:sp>
        <p:nvSpPr>
          <p:cNvPr id="2048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563C685A-D7BE-4AE8-ADE6-1DDEBEDF4580}" type="slidenum">
              <a:rPr lang="en-US" sz="1200" smtClean="0"/>
              <a:pPr eaLnBrk="1" hangingPunct="1"/>
              <a:t>8</a:t>
            </a:fld>
            <a:endParaRPr lang="en-US" sz="1200" smtClean="0"/>
          </a:p>
        </p:txBody>
      </p:sp>
      <p:cxnSp>
        <p:nvCxnSpPr>
          <p:cNvPr id="10" name="Straight Connector 9"/>
          <p:cNvCxnSpPr/>
          <p:nvPr/>
        </p:nvCxnSpPr>
        <p:spPr bwMode="auto">
          <a:xfrm>
            <a:off x="425450" y="846138"/>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pic>
        <p:nvPicPr>
          <p:cNvPr id="2" name="Picture 1" descr="Networking116 - Wireless M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03874"/>
            <a:ext cx="2286000" cy="195262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
          <p:cNvSpPr>
            <a:spLocks noGrp="1" noChangeArrowheads="1"/>
          </p:cNvSpPr>
          <p:nvPr>
            <p:ph type="title"/>
          </p:nvPr>
        </p:nvSpPr>
        <p:spPr>
          <a:xfrm>
            <a:off x="325438" y="-77788"/>
            <a:ext cx="8509000" cy="1016001"/>
          </a:xfrm>
        </p:spPr>
        <p:txBody>
          <a:bodyPr/>
          <a:lstStyle/>
          <a:p>
            <a:pPr eaLnBrk="1" hangingPunct="1"/>
            <a:r>
              <a:rPr lang="en-US" sz="2400" b="1" i="1" dirty="0" smtClean="0">
                <a:latin typeface="Arial Rounded MT Bold" panose="020F0704030504030204" pitchFamily="34" charset="0"/>
              </a:rPr>
              <a:t>Other telecommunications activities (ISIC 6190)</a:t>
            </a:r>
          </a:p>
        </p:txBody>
      </p:sp>
      <p:sp>
        <p:nvSpPr>
          <p:cNvPr id="19459" name="Rectangle 11"/>
          <p:cNvSpPr>
            <a:spLocks noGrp="1" noChangeArrowheads="1"/>
          </p:cNvSpPr>
          <p:nvPr>
            <p:ph idx="1"/>
          </p:nvPr>
        </p:nvSpPr>
        <p:spPr>
          <a:xfrm>
            <a:off x="698500" y="896938"/>
            <a:ext cx="7008586" cy="5194300"/>
          </a:xfrm>
        </p:spPr>
        <p:txBody>
          <a:bodyPr/>
          <a:lstStyle/>
          <a:p>
            <a:pPr eaLnBrk="1" hangingPunct="1">
              <a:lnSpc>
                <a:spcPct val="90000"/>
              </a:lnSpc>
              <a:buFont typeface="Arial" charset="0"/>
              <a:buNone/>
            </a:pPr>
            <a:r>
              <a:rPr lang="en-US" sz="2600" dirty="0" smtClean="0">
                <a:latin typeface="Arial Rounded MT Bold" panose="020F0704030504030204" pitchFamily="34" charset="0"/>
              </a:rPr>
              <a:t>Number of countries having:</a:t>
            </a:r>
          </a:p>
          <a:p>
            <a:pPr eaLnBrk="1" hangingPunct="1">
              <a:lnSpc>
                <a:spcPct val="10000"/>
              </a:lnSpc>
              <a:buFont typeface="Arial" charset="0"/>
              <a:buNone/>
            </a:pPr>
            <a:endParaRPr lang="en-US" sz="2600" dirty="0" smtClean="0">
              <a:latin typeface="Arial Rounded MT Bold" panose="020F0704030504030204" pitchFamily="34" charset="0"/>
            </a:endParaRP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PPI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a:t>
            </a:r>
          </a:p>
          <a:p>
            <a:pPr eaLnBrk="1" hangingPunct="1">
              <a:buFont typeface="Arial" charset="0"/>
              <a:buNone/>
            </a:pPr>
            <a:r>
              <a:rPr lang="en-US" sz="1800" u="sng" dirty="0" smtClean="0">
                <a:latin typeface="Arial Rounded MT Bold" panose="020F0704030504030204" pitchFamily="34" charset="0"/>
              </a:rPr>
              <a:t>  1	</a:t>
            </a:r>
            <a:r>
              <a:rPr lang="en-US" sz="1800" dirty="0" smtClean="0">
                <a:latin typeface="Arial Rounded MT Bold" panose="020F0704030504030204" pitchFamily="34" charset="0"/>
              </a:rPr>
              <a:t>	Turnover details </a:t>
            </a:r>
            <a:r>
              <a:rPr lang="en-US" sz="1800" u="sng" dirty="0" smtClean="0">
                <a:latin typeface="Arial Rounded MT Bold" panose="020F0704030504030204" pitchFamily="34" charset="0"/>
              </a:rPr>
              <a:t>&gt;</a:t>
            </a:r>
            <a:r>
              <a:rPr lang="en-US" sz="1800" dirty="0" smtClean="0">
                <a:latin typeface="Arial Rounded MT Bold" panose="020F0704030504030204" pitchFamily="34" charset="0"/>
              </a:rPr>
              <a:t> CPC soon</a:t>
            </a:r>
          </a:p>
          <a:p>
            <a:pPr eaLnBrk="1" hangingPunct="1">
              <a:buFont typeface="Arial" charset="0"/>
              <a:buNone/>
            </a:pPr>
            <a:r>
              <a:rPr lang="en-US" sz="1800" u="sng" dirty="0" smtClean="0">
                <a:latin typeface="Arial Rounded MT Bold" panose="020F0704030504030204" pitchFamily="34" charset="0"/>
              </a:rPr>
              <a:t> 10 </a:t>
            </a:r>
            <a:r>
              <a:rPr lang="en-US" sz="1800" dirty="0" smtClean="0">
                <a:latin typeface="Arial Rounded MT Bold" panose="020F0704030504030204" pitchFamily="34" charset="0"/>
              </a:rPr>
              <a:t>	Industry-level prices calculated</a:t>
            </a:r>
          </a:p>
          <a:p>
            <a:pPr eaLnBrk="1" hangingPunct="1">
              <a:buFont typeface="Arial" charset="0"/>
              <a:buNone/>
            </a:pPr>
            <a:r>
              <a:rPr lang="en-US" sz="1800" u="sng" dirty="0" smtClean="0">
                <a:latin typeface="Arial Rounded MT Bold" panose="020F0704030504030204" pitchFamily="34" charset="0"/>
              </a:rPr>
              <a:t> 18 </a:t>
            </a:r>
            <a:r>
              <a:rPr lang="en-US" sz="1800" dirty="0" smtClean="0">
                <a:latin typeface="Arial Rounded MT Bold" panose="020F0704030504030204" pitchFamily="34" charset="0"/>
              </a:rPr>
              <a:t>	Industry-level turnover collected</a:t>
            </a:r>
          </a:p>
          <a:p>
            <a:pPr eaLnBrk="1" hangingPunct="1">
              <a:buFont typeface="Arial" charset="0"/>
              <a:buNone/>
            </a:pPr>
            <a:endParaRPr lang="en-US" sz="1800" dirty="0" smtClean="0">
              <a:latin typeface="Arial Rounded MT Bold" panose="020F0704030504030204" pitchFamily="34" charset="0"/>
            </a:endParaRPr>
          </a:p>
          <a:p>
            <a:pPr eaLnBrk="1" hangingPunct="1">
              <a:buFont typeface="Arial" charset="0"/>
              <a:buNone/>
            </a:pPr>
            <a:r>
              <a:rPr lang="en-US" sz="1800" dirty="0" smtClean="0">
                <a:latin typeface="Arial Rounded MT Bold" panose="020F0704030504030204" pitchFamily="34" charset="0"/>
              </a:rPr>
              <a:t>Ratings of:</a:t>
            </a:r>
          </a:p>
          <a:p>
            <a:pPr eaLnBrk="1" hangingPunct="1">
              <a:buFont typeface="Arial" charset="0"/>
              <a:buNone/>
            </a:pPr>
            <a:r>
              <a:rPr lang="en-US" sz="1800" dirty="0" smtClean="0">
                <a:latin typeface="Arial Rounded MT Bold" panose="020F0704030504030204" pitchFamily="34" charset="0"/>
              </a:rPr>
              <a:t>1.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a:t>
            </a:r>
          </a:p>
          <a:p>
            <a:pPr eaLnBrk="1" hangingPunct="1">
              <a:buFont typeface="Arial" charset="0"/>
              <a:buNone/>
            </a:pPr>
            <a:r>
              <a:rPr lang="en-US" sz="1800" dirty="0" smtClean="0">
                <a:latin typeface="Arial Rounded MT Bold" panose="020F0704030504030204" pitchFamily="34" charset="0"/>
              </a:rPr>
              <a:t>2. </a:t>
            </a:r>
            <a:r>
              <a:rPr lang="en-US" sz="1800" u="sng" dirty="0" smtClean="0">
                <a:latin typeface="Arial Rounded MT Bold" panose="020F0704030504030204" pitchFamily="34" charset="0"/>
              </a:rPr>
              <a:t>  0 </a:t>
            </a:r>
            <a:r>
              <a:rPr lang="en-US" sz="1800" dirty="0" smtClean="0">
                <a:latin typeface="Arial Rounded MT Bold" panose="020F0704030504030204" pitchFamily="34" charset="0"/>
              </a:rPr>
              <a:t>  Detailed turnover and prices well aligned soon</a:t>
            </a:r>
          </a:p>
          <a:p>
            <a:pPr eaLnBrk="1" hangingPunct="1">
              <a:buFont typeface="Arial" charset="0"/>
              <a:buNone/>
            </a:pPr>
            <a:r>
              <a:rPr lang="en-US" sz="1800" dirty="0" smtClean="0">
                <a:latin typeface="Arial Rounded MT Bold" panose="020F0704030504030204" pitchFamily="34" charset="0"/>
              </a:rPr>
              <a:t>3. </a:t>
            </a:r>
            <a:r>
              <a:rPr lang="en-US" sz="1800" u="sng" dirty="0" smtClean="0">
                <a:latin typeface="Arial Rounded MT Bold" panose="020F0704030504030204" pitchFamily="34" charset="0"/>
              </a:rPr>
              <a:t>  9 </a:t>
            </a:r>
            <a:r>
              <a:rPr lang="en-US" sz="1800" dirty="0" smtClean="0">
                <a:latin typeface="Arial Rounded MT Bold" panose="020F0704030504030204" pitchFamily="34" charset="0"/>
              </a:rPr>
              <a:t>  Industry-level turnover and prices aligned</a:t>
            </a:r>
          </a:p>
          <a:p>
            <a:pPr eaLnBrk="1" hangingPunct="1">
              <a:buFont typeface="Arial" charset="0"/>
              <a:buNone/>
            </a:pPr>
            <a:r>
              <a:rPr lang="en-US" sz="1800" dirty="0" smtClean="0">
                <a:latin typeface="Arial Rounded MT Bold" panose="020F0704030504030204" pitchFamily="34" charset="0"/>
              </a:rPr>
              <a:t>4. </a:t>
            </a:r>
            <a:r>
              <a:rPr lang="en-US" sz="1800" u="sng" dirty="0" smtClean="0">
                <a:latin typeface="Arial Rounded MT Bold" panose="020F0704030504030204" pitchFamily="34" charset="0"/>
              </a:rPr>
              <a:t>  2 </a:t>
            </a:r>
            <a:r>
              <a:rPr lang="en-US" sz="1800" dirty="0" smtClean="0">
                <a:latin typeface="Arial Rounded MT Bold" panose="020F0704030504030204" pitchFamily="34" charset="0"/>
              </a:rPr>
              <a:t>  Industry-level turnover and prices aligned soon</a:t>
            </a:r>
          </a:p>
          <a:p>
            <a:pPr eaLnBrk="1" hangingPunct="1">
              <a:buFont typeface="Arial" charset="0"/>
              <a:buNone/>
            </a:pPr>
            <a:r>
              <a:rPr lang="en-US" sz="1800" dirty="0" smtClean="0">
                <a:latin typeface="Arial Rounded MT Bold" panose="020F0704030504030204" pitchFamily="34" charset="0"/>
              </a:rPr>
              <a:t>5. </a:t>
            </a:r>
            <a:r>
              <a:rPr lang="en-US" sz="1800" u="sng" dirty="0" smtClean="0">
                <a:latin typeface="Arial Rounded MT Bold" panose="020F0704030504030204" pitchFamily="34" charset="0"/>
              </a:rPr>
              <a:t> 11</a:t>
            </a:r>
            <a:r>
              <a:rPr lang="en-US" sz="1800" dirty="0" smtClean="0">
                <a:latin typeface="Arial Rounded MT Bold" panose="020F0704030504030204" pitchFamily="34" charset="0"/>
              </a:rPr>
              <a:t>  Other-no industry coverage for prices and/or turnover</a:t>
            </a:r>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fld id="{C0E2E6EE-161C-49A0-AC12-AD3C15B0776A}" type="slidenum">
              <a:rPr lang="en-US" sz="1200" smtClean="0"/>
              <a:pPr eaLnBrk="1" hangingPunct="1"/>
              <a:t>9</a:t>
            </a:fld>
            <a:endParaRPr lang="en-US" sz="1200" smtClean="0"/>
          </a:p>
        </p:txBody>
      </p:sp>
      <p:cxnSp>
        <p:nvCxnSpPr>
          <p:cNvPr id="10" name="Straight Connector 9"/>
          <p:cNvCxnSpPr/>
          <p:nvPr/>
        </p:nvCxnSpPr>
        <p:spPr bwMode="auto">
          <a:xfrm>
            <a:off x="425450" y="846138"/>
            <a:ext cx="8188325" cy="0"/>
          </a:xfrm>
          <a:prstGeom prst="line">
            <a:avLst/>
          </a:prstGeom>
          <a:solidFill>
            <a:schemeClr val="accent1"/>
          </a:solidFill>
          <a:ln w="57150" cap="flat" cmpd="sng" algn="ctr">
            <a:solidFill>
              <a:schemeClr val="accent5"/>
            </a:solidFill>
            <a:prstDash val="solid"/>
            <a:round/>
            <a:headEnd type="none" w="med" len="med"/>
            <a:tailEnd type="none" w="med" len="med"/>
          </a:ln>
          <a:effectLst>
            <a:outerShdw blurRad="50800" dist="38100" dir="5400000" algn="t" rotWithShape="0">
              <a:prstClr val="black">
                <a:alpha val="40000"/>
              </a:prstClr>
            </a:outerShdw>
          </a:effectLst>
        </p:spPr>
      </p:cxnSp>
      <p:pic>
        <p:nvPicPr>
          <p:cNvPr id="2" name="Picture 1" descr="EMpills – Pillole di medicina d'urgenza Persone speciali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688" y="1456068"/>
            <a:ext cx="3335460" cy="1873427"/>
          </a:xfrm>
          <a:prstGeom prst="rect">
            <a:avLst/>
          </a:prstGeom>
        </p:spPr>
      </p:pic>
    </p:spTree>
    <p:extLst>
      <p:ext uri="{BB962C8B-B14F-4D97-AF65-F5344CB8AC3E}">
        <p14:creationId xmlns:p14="http://schemas.microsoft.com/office/powerpoint/2010/main" val="143613402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lain_Blue_03_16_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Designs\standardtemp.pot</Template>
  <TotalTime>6782</TotalTime>
  <Words>636</Words>
  <Application>Microsoft Office PowerPoint</Application>
  <PresentationFormat>On-screen Show (4:3)</PresentationFormat>
  <Paragraphs>195</Paragraphs>
  <Slides>16</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Times New Roman</vt:lpstr>
      <vt:lpstr>Arial Rounded MT Bold</vt:lpstr>
      <vt:lpstr>Calibri</vt:lpstr>
      <vt:lpstr>Custom Design</vt:lpstr>
      <vt:lpstr>1_Custom Design</vt:lpstr>
      <vt:lpstr>Plain_Blue_03_16_11</vt:lpstr>
      <vt:lpstr>PowerPoint Presentation</vt:lpstr>
      <vt:lpstr>Industries for Which Progress Assessed:  VG 2017</vt:lpstr>
      <vt:lpstr>Industry Country Summaries</vt:lpstr>
      <vt:lpstr>Summary of Progress </vt:lpstr>
      <vt:lpstr>Other financial service activities (investment banking) ISIC 6499</vt:lpstr>
      <vt:lpstr>Wired telecommunication activities (ISIC 6110)</vt:lpstr>
      <vt:lpstr>Wireless telecommunication activities (ISIC 6120)</vt:lpstr>
      <vt:lpstr>Satellite telecommunications activities (ISIC 6130)</vt:lpstr>
      <vt:lpstr>Other telecommunications activities (ISIC 6190)</vt:lpstr>
      <vt:lpstr>Architectural and engineering  activities and related technical consultancy (ISIC 7110)</vt:lpstr>
      <vt:lpstr>Sum of Country Responses to the Detailed Industry Scorecards Covered this Year for All Industries</vt:lpstr>
      <vt:lpstr>Summary Observations</vt:lpstr>
      <vt:lpstr>Why?</vt:lpstr>
      <vt:lpstr>Alternative Data</vt:lpstr>
      <vt:lpstr>Responses</vt:lpstr>
      <vt:lpstr>Suggestions for change?</vt:lpstr>
    </vt:vector>
  </TitlesOfParts>
  <Company>dept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Economic Directorate</dc:creator>
  <cp:lastModifiedBy>John Burns Murphy (CENSUS/ESMD FED)</cp:lastModifiedBy>
  <cp:revision>657</cp:revision>
  <cp:lastPrinted>2002-03-14T19:45:00Z</cp:lastPrinted>
  <dcterms:created xsi:type="dcterms:W3CDTF">2000-02-22T16:23:41Z</dcterms:created>
  <dcterms:modified xsi:type="dcterms:W3CDTF">2017-10-04T14:58:31Z</dcterms:modified>
</cp:coreProperties>
</file>